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20" r:id="rId1"/>
  </p:sldMasterIdLst>
  <p:notesMasterIdLst>
    <p:notesMasterId r:id="rId13"/>
  </p:notesMasterIdLst>
  <p:sldIdLst>
    <p:sldId id="272" r:id="rId2"/>
    <p:sldId id="283" r:id="rId3"/>
    <p:sldId id="292" r:id="rId4"/>
    <p:sldId id="261" r:id="rId5"/>
    <p:sldId id="291" r:id="rId6"/>
    <p:sldId id="284" r:id="rId7"/>
    <p:sldId id="286" r:id="rId8"/>
    <p:sldId id="287" r:id="rId9"/>
    <p:sldId id="288" r:id="rId10"/>
    <p:sldId id="289" r:id="rId11"/>
    <p:sldId id="290" r:id="rId12"/>
  </p:sldIdLst>
  <p:sldSz cx="12192000" cy="6858000"/>
  <p:notesSz cx="6745288" cy="9882188"/>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Sophie Linghag (Golf)" initials="SL(" lastIdx="2" clrIdx="0">
    <p:extLst>
      <p:ext uri="{19B8F6BF-5375-455C-9EA6-DF929625EA0E}">
        <p15:presenceInfo xmlns:p15="http://schemas.microsoft.com/office/powerpoint/2012/main" userId="S-1-5-21-796845957-1425521274-839522115-36372"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84100E"/>
    <a:srgbClr val="0E3847"/>
    <a:srgbClr val="E9EDEF"/>
    <a:srgbClr val="C9C9C9"/>
    <a:srgbClr val="8BA8C8"/>
    <a:srgbClr val="5EB230"/>
    <a:srgbClr val="FBF6B7"/>
    <a:srgbClr val="99BA56"/>
    <a:srgbClr val="498B25"/>
    <a:srgbClr val="E58A8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llanmörkt format 2 - Dekorfärg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DF18680-E054-41AD-8BC1-D1AEF772440D}" styleName="Mellanmörkt format 2 - Dekorfärg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74C1A8A3-306A-4EB7-A6B1-4F7E0EB9C5D6}" styleName="Mellanmörkt format 3 - Dekorfärg 5">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5"/>
          </a:solidFill>
        </a:fill>
      </a:tcStyle>
    </a:lastCol>
    <a:firstCol>
      <a:tcTxStyle b="on">
        <a:fontRef idx="minor">
          <a:scrgbClr r="0" g="0" b="0"/>
        </a:fontRef>
        <a:schemeClr val="lt1"/>
      </a:tcTxStyle>
      <a:tcStyle>
        <a:tcBdr/>
        <a:fill>
          <a:solidFill>
            <a:schemeClr val="accent5"/>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14" autoAdjust="0"/>
    <p:restoredTop sz="93792" autoAdjust="0"/>
  </p:normalViewPr>
  <p:slideViewPr>
    <p:cSldViewPr snapToGrid="0" snapToObjects="1" showGuides="1">
      <p:cViewPr varScale="1">
        <p:scale>
          <a:sx n="65" d="100"/>
          <a:sy n="65" d="100"/>
        </p:scale>
        <p:origin x="724" y="44"/>
      </p:cViewPr>
      <p:guideLst>
        <p:guide orient="horz" pos="2160"/>
        <p:guide pos="384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commentAuthors" Target="commentAuthor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sidhuvud 1"/>
          <p:cNvSpPr>
            <a:spLocks noGrp="1"/>
          </p:cNvSpPr>
          <p:nvPr>
            <p:ph type="hdr" sz="quarter"/>
          </p:nvPr>
        </p:nvSpPr>
        <p:spPr>
          <a:xfrm>
            <a:off x="0" y="0"/>
            <a:ext cx="2922588" cy="495300"/>
          </a:xfrm>
          <a:prstGeom prst="rect">
            <a:avLst/>
          </a:prstGeom>
        </p:spPr>
        <p:txBody>
          <a:bodyPr vert="horz" lIns="91440" tIns="45720" rIns="91440" bIns="45720" rtlCol="0"/>
          <a:lstStyle>
            <a:lvl1pPr algn="l">
              <a:defRPr sz="1200"/>
            </a:lvl1pPr>
          </a:lstStyle>
          <a:p>
            <a:endParaRPr lang="sv-SE"/>
          </a:p>
        </p:txBody>
      </p:sp>
      <p:sp>
        <p:nvSpPr>
          <p:cNvPr id="3" name="Platshållare för datum 2"/>
          <p:cNvSpPr>
            <a:spLocks noGrp="1"/>
          </p:cNvSpPr>
          <p:nvPr>
            <p:ph type="dt" idx="1"/>
          </p:nvPr>
        </p:nvSpPr>
        <p:spPr>
          <a:xfrm>
            <a:off x="3821113" y="0"/>
            <a:ext cx="2922587" cy="495300"/>
          </a:xfrm>
          <a:prstGeom prst="rect">
            <a:avLst/>
          </a:prstGeom>
        </p:spPr>
        <p:txBody>
          <a:bodyPr vert="horz" lIns="91440" tIns="45720" rIns="91440" bIns="45720" rtlCol="0"/>
          <a:lstStyle>
            <a:lvl1pPr algn="r">
              <a:defRPr sz="1200"/>
            </a:lvl1pPr>
          </a:lstStyle>
          <a:p>
            <a:fld id="{890F7150-B19A-4814-97B8-DAB1D3DE4B54}" type="datetimeFigureOut">
              <a:rPr lang="sv-SE" smtClean="0"/>
              <a:t>2023-09-25</a:t>
            </a:fld>
            <a:endParaRPr lang="sv-SE"/>
          </a:p>
        </p:txBody>
      </p:sp>
      <p:sp>
        <p:nvSpPr>
          <p:cNvPr id="4" name="Platshållare för bildobjekt 3"/>
          <p:cNvSpPr>
            <a:spLocks noGrp="1" noRot="1" noChangeAspect="1"/>
          </p:cNvSpPr>
          <p:nvPr>
            <p:ph type="sldImg" idx="2"/>
          </p:nvPr>
        </p:nvSpPr>
        <p:spPr>
          <a:xfrm>
            <a:off x="407988" y="1235075"/>
            <a:ext cx="5929312" cy="3335338"/>
          </a:xfrm>
          <a:prstGeom prst="rect">
            <a:avLst/>
          </a:prstGeom>
          <a:noFill/>
          <a:ln w="12700">
            <a:solidFill>
              <a:prstClr val="black"/>
            </a:solidFill>
          </a:ln>
        </p:spPr>
        <p:txBody>
          <a:bodyPr vert="horz" lIns="91440" tIns="45720" rIns="91440" bIns="45720" rtlCol="0" anchor="ctr"/>
          <a:lstStyle/>
          <a:p>
            <a:endParaRPr lang="sv-SE"/>
          </a:p>
        </p:txBody>
      </p:sp>
      <p:sp>
        <p:nvSpPr>
          <p:cNvPr id="5" name="Platshållare för anteckningar 4"/>
          <p:cNvSpPr>
            <a:spLocks noGrp="1"/>
          </p:cNvSpPr>
          <p:nvPr>
            <p:ph type="body" sz="quarter" idx="3"/>
          </p:nvPr>
        </p:nvSpPr>
        <p:spPr>
          <a:xfrm>
            <a:off x="674688" y="4756150"/>
            <a:ext cx="5395912" cy="3890963"/>
          </a:xfrm>
          <a:prstGeom prst="rect">
            <a:avLst/>
          </a:prstGeom>
        </p:spPr>
        <p:txBody>
          <a:bodyPr vert="horz" lIns="91440" tIns="45720" rIns="91440" bIns="45720" rtlCol="0"/>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p>
        </p:txBody>
      </p:sp>
      <p:sp>
        <p:nvSpPr>
          <p:cNvPr id="6" name="Platshållare för sidfot 5"/>
          <p:cNvSpPr>
            <a:spLocks noGrp="1"/>
          </p:cNvSpPr>
          <p:nvPr>
            <p:ph type="ftr" sz="quarter" idx="4"/>
          </p:nvPr>
        </p:nvSpPr>
        <p:spPr>
          <a:xfrm>
            <a:off x="0" y="9386888"/>
            <a:ext cx="2922588" cy="495300"/>
          </a:xfrm>
          <a:prstGeom prst="rect">
            <a:avLst/>
          </a:prstGeom>
        </p:spPr>
        <p:txBody>
          <a:bodyPr vert="horz" lIns="91440" tIns="45720" rIns="91440" bIns="45720" rtlCol="0" anchor="b"/>
          <a:lstStyle>
            <a:lvl1pPr algn="l">
              <a:defRPr sz="1200"/>
            </a:lvl1pPr>
          </a:lstStyle>
          <a:p>
            <a:endParaRPr lang="sv-SE"/>
          </a:p>
        </p:txBody>
      </p:sp>
      <p:sp>
        <p:nvSpPr>
          <p:cNvPr id="7" name="Platshållare för bildnummer 6"/>
          <p:cNvSpPr>
            <a:spLocks noGrp="1"/>
          </p:cNvSpPr>
          <p:nvPr>
            <p:ph type="sldNum" sz="quarter" idx="5"/>
          </p:nvPr>
        </p:nvSpPr>
        <p:spPr>
          <a:xfrm>
            <a:off x="3821113" y="9386888"/>
            <a:ext cx="2922587" cy="495300"/>
          </a:xfrm>
          <a:prstGeom prst="rect">
            <a:avLst/>
          </a:prstGeom>
        </p:spPr>
        <p:txBody>
          <a:bodyPr vert="horz" lIns="91440" tIns="45720" rIns="91440" bIns="45720" rtlCol="0" anchor="b"/>
          <a:lstStyle>
            <a:lvl1pPr algn="r">
              <a:defRPr sz="1200"/>
            </a:lvl1pPr>
          </a:lstStyle>
          <a:p>
            <a:fld id="{EC37B440-418D-4321-8F9B-EFB4F2D26142}" type="slidenum">
              <a:rPr lang="sv-SE" smtClean="0"/>
              <a:t>‹#›</a:t>
            </a:fld>
            <a:endParaRPr lang="sv-SE"/>
          </a:p>
        </p:txBody>
      </p:sp>
    </p:spTree>
    <p:extLst>
      <p:ext uri="{BB962C8B-B14F-4D97-AF65-F5344CB8AC3E}">
        <p14:creationId xmlns:p14="http://schemas.microsoft.com/office/powerpoint/2010/main" val="52687658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10"/>
          </p:nvPr>
        </p:nvSpPr>
        <p:spPr/>
        <p:txBody>
          <a:bodyPr/>
          <a:lstStyle/>
          <a:p>
            <a:fld id="{EC37B440-418D-4321-8F9B-EFB4F2D26142}" type="slidenum">
              <a:rPr lang="sv-SE" smtClean="0"/>
              <a:t>2</a:t>
            </a:fld>
            <a:endParaRPr lang="sv-SE"/>
          </a:p>
        </p:txBody>
      </p:sp>
    </p:spTree>
    <p:extLst>
      <p:ext uri="{BB962C8B-B14F-4D97-AF65-F5344CB8AC3E}">
        <p14:creationId xmlns:p14="http://schemas.microsoft.com/office/powerpoint/2010/main" val="300211537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5"/>
          </p:nvPr>
        </p:nvSpPr>
        <p:spPr/>
        <p:txBody>
          <a:bodyPr/>
          <a:lstStyle/>
          <a:p>
            <a:fld id="{EC37B440-418D-4321-8F9B-EFB4F2D26142}" type="slidenum">
              <a:rPr lang="sv-SE" smtClean="0"/>
              <a:t>9</a:t>
            </a:fld>
            <a:endParaRPr lang="sv-SE"/>
          </a:p>
        </p:txBody>
      </p:sp>
    </p:spTree>
    <p:extLst>
      <p:ext uri="{BB962C8B-B14F-4D97-AF65-F5344CB8AC3E}">
        <p14:creationId xmlns:p14="http://schemas.microsoft.com/office/powerpoint/2010/main" val="57622793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10"/>
          </p:nvPr>
        </p:nvSpPr>
        <p:spPr/>
        <p:txBody>
          <a:bodyPr/>
          <a:lstStyle/>
          <a:p>
            <a:fld id="{EC37B440-418D-4321-8F9B-EFB4F2D26142}" type="slidenum">
              <a:rPr lang="sv-SE" smtClean="0"/>
              <a:t>11</a:t>
            </a:fld>
            <a:endParaRPr lang="sv-SE"/>
          </a:p>
        </p:txBody>
      </p:sp>
    </p:spTree>
    <p:extLst>
      <p:ext uri="{BB962C8B-B14F-4D97-AF65-F5344CB8AC3E}">
        <p14:creationId xmlns:p14="http://schemas.microsoft.com/office/powerpoint/2010/main" val="275903644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Rubrikbild">
    <p:spTree>
      <p:nvGrpSpPr>
        <p:cNvPr id="1" name=""/>
        <p:cNvGrpSpPr/>
        <p:nvPr/>
      </p:nvGrpSpPr>
      <p:grpSpPr>
        <a:xfrm>
          <a:off x="0" y="0"/>
          <a:ext cx="0" cy="0"/>
          <a:chOff x="0" y="0"/>
          <a:chExt cx="0" cy="0"/>
        </a:xfrm>
      </p:grpSpPr>
      <p:sp>
        <p:nvSpPr>
          <p:cNvPr id="2" name="Title 1"/>
          <p:cNvSpPr>
            <a:spLocks noGrp="1"/>
          </p:cNvSpPr>
          <p:nvPr>
            <p:ph type="ctrTitle"/>
          </p:nvPr>
        </p:nvSpPr>
        <p:spPr>
          <a:xfrm>
            <a:off x="1154955" y="1447800"/>
            <a:ext cx="8825658" cy="3329581"/>
          </a:xfrm>
        </p:spPr>
        <p:txBody>
          <a:bodyPr anchor="b"/>
          <a:lstStyle>
            <a:lvl1pPr>
              <a:defRPr sz="7200"/>
            </a:lvl1pPr>
          </a:lstStyle>
          <a:p>
            <a:r>
              <a:rPr lang="sv-SE"/>
              <a:t>Klicka här för att ändra mall för rubrikformat</a:t>
            </a:r>
            <a:endParaRPr lang="en-US" dirty="0"/>
          </a:p>
        </p:txBody>
      </p:sp>
      <p:sp>
        <p:nvSpPr>
          <p:cNvPr id="3" name="Subtitle 2"/>
          <p:cNvSpPr>
            <a:spLocks noGrp="1"/>
          </p:cNvSpPr>
          <p:nvPr>
            <p:ph type="subTitle" idx="1"/>
          </p:nvPr>
        </p:nvSpPr>
        <p:spPr>
          <a:xfrm>
            <a:off x="1154955" y="4777380"/>
            <a:ext cx="8825658" cy="861420"/>
          </a:xfrm>
        </p:spPr>
        <p:txBody>
          <a:bodyPr anchor="t"/>
          <a:lstStyle>
            <a:lvl1pPr marL="0" indent="0" algn="l">
              <a:buNone/>
              <a:defRPr cap="all">
                <a:solidFill>
                  <a:schemeClr val="bg2">
                    <a:lumMod val="40000"/>
                    <a:lumOff val="6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sv-SE"/>
              <a:t>Klicka här för att ändra mall för underrubrikformat</a:t>
            </a:r>
            <a:endParaRPr lang="en-US" dirty="0"/>
          </a:p>
        </p:txBody>
      </p:sp>
    </p:spTree>
    <p:extLst>
      <p:ext uri="{BB962C8B-B14F-4D97-AF65-F5344CB8AC3E}">
        <p14:creationId xmlns:p14="http://schemas.microsoft.com/office/powerpoint/2010/main" val="239746983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abild med bildtext">
    <p:spTree>
      <p:nvGrpSpPr>
        <p:cNvPr id="1" name=""/>
        <p:cNvGrpSpPr/>
        <p:nvPr/>
      </p:nvGrpSpPr>
      <p:grpSpPr>
        <a:xfrm>
          <a:off x="0" y="0"/>
          <a:ext cx="0" cy="0"/>
          <a:chOff x="0" y="0"/>
          <a:chExt cx="0" cy="0"/>
        </a:xfrm>
      </p:grpSpPr>
      <p:sp>
        <p:nvSpPr>
          <p:cNvPr id="2" name="Title 1"/>
          <p:cNvSpPr>
            <a:spLocks noGrp="1"/>
          </p:cNvSpPr>
          <p:nvPr>
            <p:ph type="title"/>
          </p:nvPr>
        </p:nvSpPr>
        <p:spPr>
          <a:xfrm>
            <a:off x="1154956" y="4800587"/>
            <a:ext cx="8825657" cy="566738"/>
          </a:xfrm>
        </p:spPr>
        <p:txBody>
          <a:bodyPr anchor="b">
            <a:normAutofit/>
          </a:bodyPr>
          <a:lstStyle>
            <a:lvl1pPr algn="l">
              <a:defRPr sz="2400" b="0"/>
            </a:lvl1pPr>
          </a:lstStyle>
          <a:p>
            <a:r>
              <a:rPr lang="sv-SE"/>
              <a:t>Klicka här för att ändra mall för rubrikformat</a:t>
            </a:r>
            <a:endParaRPr lang="en-US" dirty="0"/>
          </a:p>
        </p:txBody>
      </p:sp>
      <p:sp>
        <p:nvSpPr>
          <p:cNvPr id="3" name="Picture Placeholder 2"/>
          <p:cNvSpPr>
            <a:spLocks noGrp="1" noChangeAspect="1"/>
          </p:cNvSpPr>
          <p:nvPr>
            <p:ph type="pic" idx="1"/>
          </p:nvPr>
        </p:nvSpPr>
        <p:spPr>
          <a:xfrm>
            <a:off x="1154955" y="685800"/>
            <a:ext cx="8825658" cy="3640666"/>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sv-SE"/>
              <a:t>Klicka på ikonen för att lägga till en bild</a:t>
            </a:r>
            <a:endParaRPr lang="en-US" dirty="0"/>
          </a:p>
        </p:txBody>
      </p:sp>
      <p:sp>
        <p:nvSpPr>
          <p:cNvPr id="4" name="Text Placeholder 3"/>
          <p:cNvSpPr>
            <a:spLocks noGrp="1"/>
          </p:cNvSpPr>
          <p:nvPr>
            <p:ph type="body" sz="half" idx="2"/>
          </p:nvPr>
        </p:nvSpPr>
        <p:spPr>
          <a:xfrm>
            <a:off x="1154956" y="5367325"/>
            <a:ext cx="8825656"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sv-SE"/>
              <a:t>Redigera format för bakgrundstext</a:t>
            </a:r>
          </a:p>
        </p:txBody>
      </p:sp>
    </p:spTree>
    <p:extLst>
      <p:ext uri="{BB962C8B-B14F-4D97-AF65-F5344CB8AC3E}">
        <p14:creationId xmlns:p14="http://schemas.microsoft.com/office/powerpoint/2010/main" val="70197104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el och bildtext">
    <p:spTree>
      <p:nvGrpSpPr>
        <p:cNvPr id="1" name=""/>
        <p:cNvGrpSpPr/>
        <p:nvPr/>
      </p:nvGrpSpPr>
      <p:grpSpPr>
        <a:xfrm>
          <a:off x="0" y="0"/>
          <a:ext cx="0" cy="0"/>
          <a:chOff x="0" y="0"/>
          <a:chExt cx="0" cy="0"/>
        </a:xfrm>
      </p:grpSpPr>
      <p:sp>
        <p:nvSpPr>
          <p:cNvPr id="2" name="Title 1"/>
          <p:cNvSpPr>
            <a:spLocks noGrp="1"/>
          </p:cNvSpPr>
          <p:nvPr>
            <p:ph type="title"/>
          </p:nvPr>
        </p:nvSpPr>
        <p:spPr>
          <a:xfrm>
            <a:off x="1154954" y="1447800"/>
            <a:ext cx="8825659" cy="1981200"/>
          </a:xfrm>
        </p:spPr>
        <p:txBody>
          <a:bodyPr/>
          <a:lstStyle>
            <a:lvl1pPr>
              <a:defRPr sz="4800"/>
            </a:lvl1pPr>
          </a:lstStyle>
          <a:p>
            <a:r>
              <a:rPr lang="sv-SE"/>
              <a:t>Klicka här för att ändra mall för rubrikformat</a:t>
            </a:r>
            <a:endParaRPr lang="en-US" dirty="0"/>
          </a:p>
        </p:txBody>
      </p:sp>
      <p:sp>
        <p:nvSpPr>
          <p:cNvPr id="8" name="Text Placeholder 3"/>
          <p:cNvSpPr>
            <a:spLocks noGrp="1"/>
          </p:cNvSpPr>
          <p:nvPr>
            <p:ph type="body" sz="half" idx="2"/>
          </p:nvPr>
        </p:nvSpPr>
        <p:spPr>
          <a:xfrm>
            <a:off x="1154954" y="3657600"/>
            <a:ext cx="8825659" cy="23622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sv-SE"/>
              <a:t>Redigera format för bakgrundstext</a:t>
            </a:r>
          </a:p>
        </p:txBody>
      </p:sp>
    </p:spTree>
    <p:extLst>
      <p:ext uri="{BB962C8B-B14F-4D97-AF65-F5344CB8AC3E}">
        <p14:creationId xmlns:p14="http://schemas.microsoft.com/office/powerpoint/2010/main" val="278698138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Citat med beskrivning">
    <p:spTree>
      <p:nvGrpSpPr>
        <p:cNvPr id="1" name=""/>
        <p:cNvGrpSpPr/>
        <p:nvPr/>
      </p:nvGrpSpPr>
      <p:grpSpPr>
        <a:xfrm>
          <a:off x="0" y="0"/>
          <a:ext cx="0" cy="0"/>
          <a:chOff x="0" y="0"/>
          <a:chExt cx="0" cy="0"/>
        </a:xfrm>
      </p:grpSpPr>
      <p:sp>
        <p:nvSpPr>
          <p:cNvPr id="2" name="Title 1"/>
          <p:cNvSpPr>
            <a:spLocks noGrp="1"/>
          </p:cNvSpPr>
          <p:nvPr>
            <p:ph type="title"/>
          </p:nvPr>
        </p:nvSpPr>
        <p:spPr>
          <a:xfrm>
            <a:off x="1574801" y="1447800"/>
            <a:ext cx="7999315" cy="2323374"/>
          </a:xfrm>
        </p:spPr>
        <p:txBody>
          <a:bodyPr/>
          <a:lstStyle>
            <a:lvl1pPr>
              <a:defRPr sz="4800"/>
            </a:lvl1pPr>
          </a:lstStyle>
          <a:p>
            <a:r>
              <a:rPr lang="sv-SE"/>
              <a:t>Klicka här för att ändra mall för rubrikformat</a:t>
            </a:r>
            <a:endParaRPr lang="en-US" dirty="0"/>
          </a:p>
        </p:txBody>
      </p:sp>
      <p:sp>
        <p:nvSpPr>
          <p:cNvPr id="11" name="Text Placeholder 3"/>
          <p:cNvSpPr>
            <a:spLocks noGrp="1"/>
          </p:cNvSpPr>
          <p:nvPr>
            <p:ph type="body" sz="half" idx="14"/>
          </p:nvPr>
        </p:nvSpPr>
        <p:spPr>
          <a:xfrm>
            <a:off x="1930400" y="3771174"/>
            <a:ext cx="7279649" cy="342174"/>
          </a:xfrm>
        </p:spPr>
        <p:txBody>
          <a:bodyPr vert="horz" lIns="91440" tIns="45720" rIns="91440" bIns="45720" rtlCol="0" anchor="t">
            <a:normAutofit/>
          </a:bodyPr>
          <a:lstStyle>
            <a:lvl1pPr marL="0" indent="0">
              <a:buNone/>
              <a:defRPr lang="en-US" sz="1400" b="0" i="0" kern="1200" cap="small" dirty="0">
                <a:solidFill>
                  <a:schemeClr val="bg2">
                    <a:lumMod val="40000"/>
                    <a:lumOff val="60000"/>
                  </a:schemeClr>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buNone/>
            </a:pPr>
            <a:r>
              <a:rPr lang="sv-SE"/>
              <a:t>Redigera format för bakgrundstext</a:t>
            </a:r>
          </a:p>
        </p:txBody>
      </p:sp>
      <p:sp>
        <p:nvSpPr>
          <p:cNvPr id="10" name="Text Placeholder 3"/>
          <p:cNvSpPr>
            <a:spLocks noGrp="1"/>
          </p:cNvSpPr>
          <p:nvPr>
            <p:ph type="body" sz="half" idx="2"/>
          </p:nvPr>
        </p:nvSpPr>
        <p:spPr>
          <a:xfrm>
            <a:off x="1154954" y="4350657"/>
            <a:ext cx="8825659" cy="16764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sv-SE"/>
              <a:t>Redigera format för bakgrundstext</a:t>
            </a:r>
          </a:p>
        </p:txBody>
      </p:sp>
      <p:sp>
        <p:nvSpPr>
          <p:cNvPr id="12" name="TextBox 11"/>
          <p:cNvSpPr txBox="1"/>
          <p:nvPr/>
        </p:nvSpPr>
        <p:spPr>
          <a:xfrm>
            <a:off x="898295" y="971253"/>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a:t>“</a:t>
            </a:r>
          </a:p>
        </p:txBody>
      </p:sp>
      <p:sp>
        <p:nvSpPr>
          <p:cNvPr id="15" name="TextBox 14"/>
          <p:cNvSpPr txBox="1"/>
          <p:nvPr/>
        </p:nvSpPr>
        <p:spPr>
          <a:xfrm>
            <a:off x="9330490" y="2613787"/>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a:t>”</a:t>
            </a:r>
          </a:p>
        </p:txBody>
      </p:sp>
    </p:spTree>
    <p:extLst>
      <p:ext uri="{BB962C8B-B14F-4D97-AF65-F5344CB8AC3E}">
        <p14:creationId xmlns:p14="http://schemas.microsoft.com/office/powerpoint/2010/main" val="113267125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nkort">
    <p:spTree>
      <p:nvGrpSpPr>
        <p:cNvPr id="1" name=""/>
        <p:cNvGrpSpPr/>
        <p:nvPr/>
      </p:nvGrpSpPr>
      <p:grpSpPr>
        <a:xfrm>
          <a:off x="0" y="0"/>
          <a:ext cx="0" cy="0"/>
          <a:chOff x="0" y="0"/>
          <a:chExt cx="0" cy="0"/>
        </a:xfrm>
      </p:grpSpPr>
      <p:sp>
        <p:nvSpPr>
          <p:cNvPr id="2" name="Title 1"/>
          <p:cNvSpPr>
            <a:spLocks noGrp="1"/>
          </p:cNvSpPr>
          <p:nvPr>
            <p:ph type="title"/>
          </p:nvPr>
        </p:nvSpPr>
        <p:spPr>
          <a:xfrm>
            <a:off x="1154954" y="3124201"/>
            <a:ext cx="8825660" cy="1653180"/>
          </a:xfrm>
        </p:spPr>
        <p:txBody>
          <a:bodyPr anchor="b"/>
          <a:lstStyle>
            <a:lvl1pPr algn="l">
              <a:defRPr sz="4000" b="0" cap="none"/>
            </a:lvl1pPr>
          </a:lstStyle>
          <a:p>
            <a:r>
              <a:rPr lang="sv-SE"/>
              <a:t>Klicka här för att ändra mall för rubrikformat</a:t>
            </a:r>
            <a:endParaRPr lang="en-US" dirty="0"/>
          </a:p>
        </p:txBody>
      </p:sp>
      <p:sp>
        <p:nvSpPr>
          <p:cNvPr id="3" name="Text Placeholder 2"/>
          <p:cNvSpPr>
            <a:spLocks noGrp="1"/>
          </p:cNvSpPr>
          <p:nvPr>
            <p:ph type="body" idx="1"/>
          </p:nvPr>
        </p:nvSpPr>
        <p:spPr>
          <a:xfrm>
            <a:off x="1154954" y="4777381"/>
            <a:ext cx="8825659" cy="860400"/>
          </a:xfrm>
        </p:spPr>
        <p:txBody>
          <a:bodyPr anchor="t"/>
          <a:lstStyle>
            <a:lvl1pPr marL="0" indent="0" algn="l">
              <a:buNone/>
              <a:defRPr sz="2000" cap="none">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sv-SE"/>
              <a:t>Redigera format för bakgrundstext</a:t>
            </a:r>
          </a:p>
        </p:txBody>
      </p:sp>
    </p:spTree>
    <p:extLst>
      <p:ext uri="{BB962C8B-B14F-4D97-AF65-F5344CB8AC3E}">
        <p14:creationId xmlns:p14="http://schemas.microsoft.com/office/powerpoint/2010/main" val="347452289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kolumner">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sv-SE"/>
              <a:t>Klicka här för att ändra mall för rubrikformat</a:t>
            </a:r>
            <a:endParaRPr lang="en-US" dirty="0"/>
          </a:p>
        </p:txBody>
      </p:sp>
      <p:sp>
        <p:nvSpPr>
          <p:cNvPr id="3" name="Text Placeholder 2"/>
          <p:cNvSpPr>
            <a:spLocks noGrp="1"/>
          </p:cNvSpPr>
          <p:nvPr>
            <p:ph type="body" idx="1"/>
          </p:nvPr>
        </p:nvSpPr>
        <p:spPr>
          <a:xfrm>
            <a:off x="632947" y="1981200"/>
            <a:ext cx="2946866"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a:t>Redigera format för bakgrundstext</a:t>
            </a:r>
          </a:p>
        </p:txBody>
      </p:sp>
      <p:sp>
        <p:nvSpPr>
          <p:cNvPr id="16" name="Text Placeholder 3"/>
          <p:cNvSpPr>
            <a:spLocks noGrp="1"/>
          </p:cNvSpPr>
          <p:nvPr>
            <p:ph type="body" sz="half" idx="15"/>
          </p:nvPr>
        </p:nvSpPr>
        <p:spPr>
          <a:xfrm>
            <a:off x="652463" y="2667000"/>
            <a:ext cx="2927350"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sv-SE"/>
              <a:t>Redigera format för bakgrundstext</a:t>
            </a:r>
          </a:p>
        </p:txBody>
      </p:sp>
      <p:sp>
        <p:nvSpPr>
          <p:cNvPr id="5" name="Text Placeholder 4"/>
          <p:cNvSpPr>
            <a:spLocks noGrp="1"/>
          </p:cNvSpPr>
          <p:nvPr>
            <p:ph type="body" sz="quarter" idx="3"/>
          </p:nvPr>
        </p:nvSpPr>
        <p:spPr>
          <a:xfrm>
            <a:off x="3883659" y="1981200"/>
            <a:ext cx="2936241"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a:t>Redigera format för bakgrundstext</a:t>
            </a:r>
          </a:p>
        </p:txBody>
      </p:sp>
      <p:sp>
        <p:nvSpPr>
          <p:cNvPr id="19" name="Text Placeholder 3"/>
          <p:cNvSpPr>
            <a:spLocks noGrp="1"/>
          </p:cNvSpPr>
          <p:nvPr>
            <p:ph type="body" sz="half" idx="16"/>
          </p:nvPr>
        </p:nvSpPr>
        <p:spPr>
          <a:xfrm>
            <a:off x="3873106" y="2667000"/>
            <a:ext cx="2946794"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sv-SE"/>
              <a:t>Redigera format för bakgrundstext</a:t>
            </a:r>
          </a:p>
        </p:txBody>
      </p:sp>
      <p:sp>
        <p:nvSpPr>
          <p:cNvPr id="14" name="Text Placeholder 4"/>
          <p:cNvSpPr>
            <a:spLocks noGrp="1"/>
          </p:cNvSpPr>
          <p:nvPr>
            <p:ph type="body" sz="quarter" idx="13"/>
          </p:nvPr>
        </p:nvSpPr>
        <p:spPr>
          <a:xfrm>
            <a:off x="7124700" y="1981200"/>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a:t>Redigera format för bakgrundstext</a:t>
            </a:r>
          </a:p>
        </p:txBody>
      </p:sp>
      <p:sp>
        <p:nvSpPr>
          <p:cNvPr id="20" name="Text Placeholder 3"/>
          <p:cNvSpPr>
            <a:spLocks noGrp="1"/>
          </p:cNvSpPr>
          <p:nvPr>
            <p:ph type="body" sz="half" idx="17"/>
          </p:nvPr>
        </p:nvSpPr>
        <p:spPr>
          <a:xfrm>
            <a:off x="7124700" y="2667000"/>
            <a:ext cx="2932113"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sv-SE"/>
              <a:t>Redigera format för bakgrundstext</a:t>
            </a:r>
          </a:p>
        </p:txBody>
      </p:sp>
      <p:cxnSp>
        <p:nvCxnSpPr>
          <p:cNvPr id="17" name="Straight Connector 16"/>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81343703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3 bildkolumner">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sv-SE"/>
              <a:t>Klicka här för att ändra mall för rubrikformat</a:t>
            </a:r>
            <a:endParaRPr lang="en-US" dirty="0"/>
          </a:p>
        </p:txBody>
      </p:sp>
      <p:sp>
        <p:nvSpPr>
          <p:cNvPr id="3" name="Text Placeholder 2"/>
          <p:cNvSpPr>
            <a:spLocks noGrp="1"/>
          </p:cNvSpPr>
          <p:nvPr>
            <p:ph type="body" idx="1"/>
          </p:nvPr>
        </p:nvSpPr>
        <p:spPr>
          <a:xfrm>
            <a:off x="652463" y="4250949"/>
            <a:ext cx="2398756"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a:t>Redigera format för bakgrundstext</a:t>
            </a:r>
          </a:p>
        </p:txBody>
      </p:sp>
      <p:sp>
        <p:nvSpPr>
          <p:cNvPr id="29" name="Picture Placeholder 2"/>
          <p:cNvSpPr>
            <a:spLocks noGrp="1" noChangeAspect="1"/>
          </p:cNvSpPr>
          <p:nvPr>
            <p:ph type="pic" idx="15"/>
          </p:nvPr>
        </p:nvSpPr>
        <p:spPr>
          <a:xfrm>
            <a:off x="652463" y="2209800"/>
            <a:ext cx="2398756"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sv-SE"/>
              <a:t>Klicka på ikonen för att lägga till en bild</a:t>
            </a:r>
            <a:endParaRPr lang="en-US" dirty="0"/>
          </a:p>
        </p:txBody>
      </p:sp>
      <p:sp>
        <p:nvSpPr>
          <p:cNvPr id="22" name="Text Placeholder 3"/>
          <p:cNvSpPr>
            <a:spLocks noGrp="1"/>
          </p:cNvSpPr>
          <p:nvPr>
            <p:ph type="body" sz="half" idx="18"/>
          </p:nvPr>
        </p:nvSpPr>
        <p:spPr>
          <a:xfrm>
            <a:off x="652463" y="4827211"/>
            <a:ext cx="2398756"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sv-SE"/>
              <a:t>Redigera format för bakgrundstext</a:t>
            </a:r>
          </a:p>
        </p:txBody>
      </p:sp>
      <p:sp>
        <p:nvSpPr>
          <p:cNvPr id="5" name="Text Placeholder 4"/>
          <p:cNvSpPr>
            <a:spLocks noGrp="1"/>
          </p:cNvSpPr>
          <p:nvPr>
            <p:ph type="body" sz="quarter" idx="3"/>
          </p:nvPr>
        </p:nvSpPr>
        <p:spPr>
          <a:xfrm>
            <a:off x="3206089" y="4250949"/>
            <a:ext cx="2390984"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a:t>Redigera format för bakgrundstext</a:t>
            </a:r>
          </a:p>
        </p:txBody>
      </p:sp>
      <p:sp>
        <p:nvSpPr>
          <p:cNvPr id="30" name="Picture Placeholder 2"/>
          <p:cNvSpPr>
            <a:spLocks noGrp="1" noChangeAspect="1"/>
          </p:cNvSpPr>
          <p:nvPr>
            <p:ph type="pic" idx="21"/>
          </p:nvPr>
        </p:nvSpPr>
        <p:spPr>
          <a:xfrm>
            <a:off x="3206088" y="2209800"/>
            <a:ext cx="2390984"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sv-SE"/>
              <a:t>Klicka på ikonen för att lägga till en bild</a:t>
            </a:r>
            <a:endParaRPr lang="en-US" dirty="0"/>
          </a:p>
        </p:txBody>
      </p:sp>
      <p:sp>
        <p:nvSpPr>
          <p:cNvPr id="23" name="Text Placeholder 3"/>
          <p:cNvSpPr>
            <a:spLocks noGrp="1"/>
          </p:cNvSpPr>
          <p:nvPr>
            <p:ph type="body" sz="half" idx="19"/>
          </p:nvPr>
        </p:nvSpPr>
        <p:spPr>
          <a:xfrm>
            <a:off x="3204735" y="4827210"/>
            <a:ext cx="2394151"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sv-SE"/>
              <a:t>Redigera format för bakgrundstext</a:t>
            </a:r>
          </a:p>
        </p:txBody>
      </p:sp>
      <p:sp>
        <p:nvSpPr>
          <p:cNvPr id="14" name="Text Placeholder 4"/>
          <p:cNvSpPr>
            <a:spLocks noGrp="1"/>
          </p:cNvSpPr>
          <p:nvPr>
            <p:ph type="body" sz="quarter" idx="13"/>
          </p:nvPr>
        </p:nvSpPr>
        <p:spPr>
          <a:xfrm>
            <a:off x="5751942" y="4250948"/>
            <a:ext cx="2392280" cy="576265"/>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dirty="0"/>
              <a:t>Redigera format för bakgrundstext</a:t>
            </a:r>
          </a:p>
        </p:txBody>
      </p:sp>
      <p:sp>
        <p:nvSpPr>
          <p:cNvPr id="31" name="Picture Placeholder 2"/>
          <p:cNvSpPr>
            <a:spLocks noGrp="1" noChangeAspect="1"/>
          </p:cNvSpPr>
          <p:nvPr>
            <p:ph type="pic" idx="22"/>
          </p:nvPr>
        </p:nvSpPr>
        <p:spPr>
          <a:xfrm>
            <a:off x="5751941" y="2209800"/>
            <a:ext cx="2392280"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sv-SE"/>
              <a:t>Klicka på ikonen för att lägga till en bild</a:t>
            </a:r>
            <a:endParaRPr lang="en-US" dirty="0"/>
          </a:p>
        </p:txBody>
      </p:sp>
      <p:sp>
        <p:nvSpPr>
          <p:cNvPr id="24" name="Text Placeholder 3"/>
          <p:cNvSpPr>
            <a:spLocks noGrp="1"/>
          </p:cNvSpPr>
          <p:nvPr>
            <p:ph type="body" sz="half" idx="20"/>
          </p:nvPr>
        </p:nvSpPr>
        <p:spPr>
          <a:xfrm>
            <a:off x="5751816" y="4827214"/>
            <a:ext cx="2395449" cy="659186"/>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sv-SE"/>
              <a:t>Redigera format för bakgrundstext</a:t>
            </a:r>
          </a:p>
        </p:txBody>
      </p:sp>
      <p:cxnSp>
        <p:nvCxnSpPr>
          <p:cNvPr id="19" name="Straight Connector 18"/>
          <p:cNvCxnSpPr/>
          <p:nvPr/>
        </p:nvCxnSpPr>
        <p:spPr>
          <a:xfrm>
            <a:off x="3131795" y="2037347"/>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a:off x="5695142" y="2032865"/>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15" name="Text Placeholder 4">
            <a:extLst>
              <a:ext uri="{FF2B5EF4-FFF2-40B4-BE49-F238E27FC236}">
                <a16:creationId xmlns:a16="http://schemas.microsoft.com/office/drawing/2014/main" id="{E123FEDB-813A-4AE7-AA07-28758C2D827C}"/>
              </a:ext>
            </a:extLst>
          </p:cNvPr>
          <p:cNvSpPr>
            <a:spLocks noGrp="1"/>
          </p:cNvSpPr>
          <p:nvPr>
            <p:ph type="body" sz="quarter" idx="23"/>
          </p:nvPr>
        </p:nvSpPr>
        <p:spPr>
          <a:xfrm>
            <a:off x="8299216" y="4250952"/>
            <a:ext cx="2392280"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a:t>Redigera format för bakgrundstext</a:t>
            </a:r>
          </a:p>
        </p:txBody>
      </p:sp>
      <p:sp>
        <p:nvSpPr>
          <p:cNvPr id="16" name="Picture Placeholder 2">
            <a:extLst>
              <a:ext uri="{FF2B5EF4-FFF2-40B4-BE49-F238E27FC236}">
                <a16:creationId xmlns:a16="http://schemas.microsoft.com/office/drawing/2014/main" id="{51979D99-88A8-41D0-B9A1-67F94D4D702B}"/>
              </a:ext>
            </a:extLst>
          </p:cNvPr>
          <p:cNvSpPr>
            <a:spLocks noGrp="1" noChangeAspect="1"/>
          </p:cNvSpPr>
          <p:nvPr>
            <p:ph type="pic" idx="24"/>
          </p:nvPr>
        </p:nvSpPr>
        <p:spPr>
          <a:xfrm>
            <a:off x="8299215" y="2209803"/>
            <a:ext cx="2392280"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sv-SE"/>
              <a:t>Klicka på ikonen för att lägga till en bild</a:t>
            </a:r>
            <a:endParaRPr lang="en-US" dirty="0"/>
          </a:p>
        </p:txBody>
      </p:sp>
      <p:sp>
        <p:nvSpPr>
          <p:cNvPr id="17" name="Text Placeholder 3">
            <a:extLst>
              <a:ext uri="{FF2B5EF4-FFF2-40B4-BE49-F238E27FC236}">
                <a16:creationId xmlns:a16="http://schemas.microsoft.com/office/drawing/2014/main" id="{D19BF73A-ECBE-4A2A-A57E-BB43D9F6C939}"/>
              </a:ext>
            </a:extLst>
          </p:cNvPr>
          <p:cNvSpPr>
            <a:spLocks noGrp="1"/>
          </p:cNvSpPr>
          <p:nvPr>
            <p:ph type="body" sz="half" idx="25"/>
          </p:nvPr>
        </p:nvSpPr>
        <p:spPr>
          <a:xfrm>
            <a:off x="8299090" y="4827211"/>
            <a:ext cx="2395449"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sv-SE"/>
              <a:t>Redigera format för bakgrundstext</a:t>
            </a:r>
          </a:p>
        </p:txBody>
      </p:sp>
      <p:cxnSp>
        <p:nvCxnSpPr>
          <p:cNvPr id="18" name="Straight Connector 19">
            <a:extLst>
              <a:ext uri="{FF2B5EF4-FFF2-40B4-BE49-F238E27FC236}">
                <a16:creationId xmlns:a16="http://schemas.microsoft.com/office/drawing/2014/main" id="{76BB27BA-C6D2-4BE7-B736-05B326E91A08}"/>
              </a:ext>
            </a:extLst>
          </p:cNvPr>
          <p:cNvCxnSpPr/>
          <p:nvPr userDrawn="1"/>
        </p:nvCxnSpPr>
        <p:spPr>
          <a:xfrm>
            <a:off x="8219457" y="2037347"/>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0593400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1_3 bildkolumner">
    <p:bg>
      <p:bgRef idx="1002">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sv-SE"/>
              <a:t>Klicka här för att ändra mall för rubrikformat</a:t>
            </a:r>
            <a:endParaRPr lang="en-US" dirty="0"/>
          </a:p>
        </p:txBody>
      </p:sp>
      <p:sp>
        <p:nvSpPr>
          <p:cNvPr id="3" name="Text Placeholder 2"/>
          <p:cNvSpPr>
            <a:spLocks noGrp="1"/>
          </p:cNvSpPr>
          <p:nvPr>
            <p:ph type="body" idx="1"/>
          </p:nvPr>
        </p:nvSpPr>
        <p:spPr>
          <a:xfrm>
            <a:off x="649154" y="3181558"/>
            <a:ext cx="2398756" cy="576262"/>
          </a:xfrm>
        </p:spPr>
        <p:txBody>
          <a:bodyPr anchor="b">
            <a:noAutofit/>
          </a:bodyPr>
          <a:lstStyle>
            <a:lvl1pPr marL="0" indent="0">
              <a:buNone/>
              <a:defRPr sz="18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dirty="0"/>
              <a:t>Redigera format för bakgrundstext</a:t>
            </a:r>
          </a:p>
        </p:txBody>
      </p:sp>
      <p:sp>
        <p:nvSpPr>
          <p:cNvPr id="22" name="Text Placeholder 3"/>
          <p:cNvSpPr>
            <a:spLocks noGrp="1"/>
          </p:cNvSpPr>
          <p:nvPr>
            <p:ph type="body" sz="half" idx="18"/>
          </p:nvPr>
        </p:nvSpPr>
        <p:spPr>
          <a:xfrm>
            <a:off x="646111" y="3878265"/>
            <a:ext cx="2398756" cy="231006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sv-SE" dirty="0"/>
              <a:t>Redigera format för bakgrundstext</a:t>
            </a:r>
          </a:p>
        </p:txBody>
      </p:sp>
      <p:sp>
        <p:nvSpPr>
          <p:cNvPr id="5" name="Text Placeholder 4"/>
          <p:cNvSpPr>
            <a:spLocks noGrp="1"/>
          </p:cNvSpPr>
          <p:nvPr>
            <p:ph type="body" sz="quarter" idx="3"/>
          </p:nvPr>
        </p:nvSpPr>
        <p:spPr>
          <a:xfrm>
            <a:off x="3202780" y="3181558"/>
            <a:ext cx="2390984" cy="576262"/>
          </a:xfrm>
        </p:spPr>
        <p:txBody>
          <a:bodyPr anchor="b">
            <a:noAutofit/>
          </a:bodyPr>
          <a:lstStyle>
            <a:lvl1pPr marL="0" indent="0">
              <a:buNone/>
              <a:defRPr sz="18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dirty="0"/>
              <a:t>Redigera format för bakgrundstext</a:t>
            </a:r>
          </a:p>
        </p:txBody>
      </p:sp>
      <p:sp>
        <p:nvSpPr>
          <p:cNvPr id="23" name="Text Placeholder 3"/>
          <p:cNvSpPr>
            <a:spLocks noGrp="1"/>
          </p:cNvSpPr>
          <p:nvPr>
            <p:ph type="body" sz="half" idx="19"/>
          </p:nvPr>
        </p:nvSpPr>
        <p:spPr>
          <a:xfrm>
            <a:off x="3198383" y="3878264"/>
            <a:ext cx="2394151" cy="231006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sv-SE"/>
              <a:t>Redigera format för bakgrundstext</a:t>
            </a:r>
          </a:p>
        </p:txBody>
      </p:sp>
      <p:sp>
        <p:nvSpPr>
          <p:cNvPr id="14" name="Text Placeholder 4"/>
          <p:cNvSpPr>
            <a:spLocks noGrp="1"/>
          </p:cNvSpPr>
          <p:nvPr>
            <p:ph type="body" sz="quarter" idx="13"/>
          </p:nvPr>
        </p:nvSpPr>
        <p:spPr>
          <a:xfrm>
            <a:off x="5748633" y="3181557"/>
            <a:ext cx="2392280" cy="576265"/>
          </a:xfrm>
        </p:spPr>
        <p:txBody>
          <a:bodyPr anchor="b">
            <a:noAutofit/>
          </a:bodyPr>
          <a:lstStyle>
            <a:lvl1pPr marL="0" indent="0">
              <a:buNone/>
              <a:defRPr sz="18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dirty="0"/>
              <a:t>Redigera format för bakgrundstext</a:t>
            </a:r>
          </a:p>
        </p:txBody>
      </p:sp>
      <p:sp>
        <p:nvSpPr>
          <p:cNvPr id="24" name="Text Placeholder 3"/>
          <p:cNvSpPr>
            <a:spLocks noGrp="1"/>
          </p:cNvSpPr>
          <p:nvPr>
            <p:ph type="body" sz="half" idx="20"/>
          </p:nvPr>
        </p:nvSpPr>
        <p:spPr>
          <a:xfrm>
            <a:off x="5745464" y="3878276"/>
            <a:ext cx="2395449" cy="231005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sv-SE"/>
              <a:t>Redigera format för bakgrundstext</a:t>
            </a:r>
          </a:p>
        </p:txBody>
      </p:sp>
      <p:cxnSp>
        <p:nvCxnSpPr>
          <p:cNvPr id="19" name="Straight Connector 18"/>
          <p:cNvCxnSpPr>
            <a:cxnSpLocks/>
          </p:cNvCxnSpPr>
          <p:nvPr/>
        </p:nvCxnSpPr>
        <p:spPr>
          <a:xfrm>
            <a:off x="3131795" y="3056021"/>
            <a:ext cx="0" cy="2943726"/>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a:cxnSpLocks/>
          </p:cNvCxnSpPr>
          <p:nvPr/>
        </p:nvCxnSpPr>
        <p:spPr>
          <a:xfrm>
            <a:off x="5695142" y="3056021"/>
            <a:ext cx="0" cy="2943726"/>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15" name="Text Placeholder 4">
            <a:extLst>
              <a:ext uri="{FF2B5EF4-FFF2-40B4-BE49-F238E27FC236}">
                <a16:creationId xmlns:a16="http://schemas.microsoft.com/office/drawing/2014/main" id="{E123FEDB-813A-4AE7-AA07-28758C2D827C}"/>
              </a:ext>
            </a:extLst>
          </p:cNvPr>
          <p:cNvSpPr>
            <a:spLocks noGrp="1"/>
          </p:cNvSpPr>
          <p:nvPr>
            <p:ph type="body" sz="quarter" idx="23"/>
          </p:nvPr>
        </p:nvSpPr>
        <p:spPr>
          <a:xfrm>
            <a:off x="8295907" y="3181561"/>
            <a:ext cx="2392280" cy="576262"/>
          </a:xfrm>
        </p:spPr>
        <p:txBody>
          <a:bodyPr anchor="b">
            <a:noAutofit/>
          </a:bodyPr>
          <a:lstStyle>
            <a:lvl1pPr marL="0" indent="0">
              <a:buNone/>
              <a:defRPr sz="18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dirty="0"/>
              <a:t>Redigera format för bakgrundstext</a:t>
            </a:r>
          </a:p>
        </p:txBody>
      </p:sp>
      <p:sp>
        <p:nvSpPr>
          <p:cNvPr id="17" name="Text Placeholder 3">
            <a:extLst>
              <a:ext uri="{FF2B5EF4-FFF2-40B4-BE49-F238E27FC236}">
                <a16:creationId xmlns:a16="http://schemas.microsoft.com/office/drawing/2014/main" id="{D19BF73A-ECBE-4A2A-A57E-BB43D9F6C939}"/>
              </a:ext>
            </a:extLst>
          </p:cNvPr>
          <p:cNvSpPr>
            <a:spLocks noGrp="1"/>
          </p:cNvSpPr>
          <p:nvPr>
            <p:ph type="body" sz="half" idx="25"/>
          </p:nvPr>
        </p:nvSpPr>
        <p:spPr>
          <a:xfrm>
            <a:off x="8292738" y="3878265"/>
            <a:ext cx="2395449" cy="231006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sv-SE"/>
              <a:t>Redigera format för bakgrundstext</a:t>
            </a:r>
          </a:p>
        </p:txBody>
      </p:sp>
      <p:cxnSp>
        <p:nvCxnSpPr>
          <p:cNvPr id="18" name="Straight Connector 19">
            <a:extLst>
              <a:ext uri="{FF2B5EF4-FFF2-40B4-BE49-F238E27FC236}">
                <a16:creationId xmlns:a16="http://schemas.microsoft.com/office/drawing/2014/main" id="{76BB27BA-C6D2-4BE7-B736-05B326E91A08}"/>
              </a:ext>
            </a:extLst>
          </p:cNvPr>
          <p:cNvCxnSpPr>
            <a:cxnSpLocks/>
          </p:cNvCxnSpPr>
          <p:nvPr userDrawn="1"/>
        </p:nvCxnSpPr>
        <p:spPr>
          <a:xfrm>
            <a:off x="8219457" y="3056021"/>
            <a:ext cx="0" cy="2948208"/>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27" name="Text Placeholder 3">
            <a:extLst>
              <a:ext uri="{FF2B5EF4-FFF2-40B4-BE49-F238E27FC236}">
                <a16:creationId xmlns:a16="http://schemas.microsoft.com/office/drawing/2014/main" id="{513A0728-3185-4E15-B47E-052808E2E04F}"/>
              </a:ext>
            </a:extLst>
          </p:cNvPr>
          <p:cNvSpPr>
            <a:spLocks noGrp="1"/>
          </p:cNvSpPr>
          <p:nvPr>
            <p:ph type="body" sz="half" idx="26"/>
          </p:nvPr>
        </p:nvSpPr>
        <p:spPr>
          <a:xfrm>
            <a:off x="654495" y="2026530"/>
            <a:ext cx="10033692" cy="102949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sv-SE" dirty="0"/>
              <a:t>Redigera format för bakgrundstext</a:t>
            </a:r>
          </a:p>
        </p:txBody>
      </p:sp>
    </p:spTree>
    <p:extLst>
      <p:ext uri="{BB962C8B-B14F-4D97-AF65-F5344CB8AC3E}">
        <p14:creationId xmlns:p14="http://schemas.microsoft.com/office/powerpoint/2010/main" val="1108962840"/>
      </p:ext>
    </p:extLst>
  </p:cSld>
  <p:clrMapOvr>
    <a:overrideClrMapping bg1="lt1" tx1="dk1" bg2="lt2" tx2="dk2" accent1="accent1" accent2="accent2" accent3="accent3" accent4="accent4" accent5="accent5" accent6="accent6" hlink="hlink" folHlink="folHlink"/>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x" preserve="1">
  <p:cSld name="Rubrik och lodrät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v-SE"/>
              <a:t>Klicka här för att ändra mall för rubrikformat</a:t>
            </a:r>
            <a:endParaRPr lang="en-US" dirty="0"/>
          </a:p>
        </p:txBody>
      </p:sp>
      <p:sp>
        <p:nvSpPr>
          <p:cNvPr id="3" name="Vertical Text Placeholder 2"/>
          <p:cNvSpPr>
            <a:spLocks noGrp="1"/>
          </p:cNvSpPr>
          <p:nvPr>
            <p:ph type="body" orient="vert" idx="1"/>
          </p:nvPr>
        </p:nvSpPr>
        <p:spPr/>
        <p:txBody>
          <a:bodyPr vert="eaVert" anchor="t" anchorCtr="0"/>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en-US" dirty="0"/>
          </a:p>
        </p:txBody>
      </p:sp>
    </p:spTree>
    <p:extLst>
      <p:ext uri="{BB962C8B-B14F-4D97-AF65-F5344CB8AC3E}">
        <p14:creationId xmlns:p14="http://schemas.microsoft.com/office/powerpoint/2010/main" val="153963594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vertTitleAndTx" preserve="1">
  <p:cSld name="Lodrät rubrik och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304212" y="430213"/>
            <a:ext cx="1752601" cy="5826125"/>
          </a:xfrm>
        </p:spPr>
        <p:txBody>
          <a:bodyPr vert="eaVert" anchor="b" anchorCtr="0"/>
          <a:lstStyle/>
          <a:p>
            <a:r>
              <a:rPr lang="sv-SE"/>
              <a:t>Klicka här för att ändra mall för rubrikformat</a:t>
            </a:r>
            <a:endParaRPr lang="en-US" dirty="0"/>
          </a:p>
        </p:txBody>
      </p:sp>
      <p:sp>
        <p:nvSpPr>
          <p:cNvPr id="3" name="Vertical Text Placeholder 2"/>
          <p:cNvSpPr>
            <a:spLocks noGrp="1"/>
          </p:cNvSpPr>
          <p:nvPr>
            <p:ph type="body" orient="vert" idx="1"/>
          </p:nvPr>
        </p:nvSpPr>
        <p:spPr>
          <a:xfrm>
            <a:off x="652463" y="887414"/>
            <a:ext cx="7423149" cy="5368924"/>
          </a:xfrm>
        </p:spPr>
        <p:txBody>
          <a:bodyPr vert="eaVert"/>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en-US" dirty="0"/>
          </a:p>
        </p:txBody>
      </p:sp>
    </p:spTree>
    <p:extLst>
      <p:ext uri="{BB962C8B-B14F-4D97-AF65-F5344CB8AC3E}">
        <p14:creationId xmlns:p14="http://schemas.microsoft.com/office/powerpoint/2010/main" val="62943815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Rubrik och innehåll">
    <p:bg>
      <p:bgRef idx="1002">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1"/>
            </a:lvl1pPr>
          </a:lstStyle>
          <a:p>
            <a:r>
              <a:rPr lang="sv-SE" dirty="0"/>
              <a:t>Klicka här för att ändra mall för rubrikformat</a:t>
            </a:r>
            <a:endParaRPr lang="en-US" dirty="0"/>
          </a:p>
        </p:txBody>
      </p:sp>
      <p:sp>
        <p:nvSpPr>
          <p:cNvPr id="3" name="Content Placeholder 2"/>
          <p:cNvSpPr>
            <a:spLocks noGrp="1"/>
          </p:cNvSpPr>
          <p:nvPr>
            <p:ph idx="1"/>
          </p:nvPr>
        </p:nvSpPr>
        <p:spPr>
          <a:xfrm>
            <a:off x="646112" y="2052918"/>
            <a:ext cx="9403742" cy="4195481"/>
          </a:xfrm>
        </p:spPr>
        <p:txBody>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en-US" dirty="0"/>
          </a:p>
        </p:txBody>
      </p:sp>
    </p:spTree>
    <p:extLst>
      <p:ext uri="{BB962C8B-B14F-4D97-AF65-F5344CB8AC3E}">
        <p14:creationId xmlns:p14="http://schemas.microsoft.com/office/powerpoint/2010/main" val="3038057996"/>
      </p:ext>
    </p:extLst>
  </p:cSld>
  <p:clrMapOvr>
    <a:overrideClrMapping bg1="lt1" tx1="dk1" bg2="lt2" tx2="dk2" accent1="accent1" accent2="accent2" accent3="accent3" accent4="accent4" accent5="accent5" accent6="accent6" hlink="hlink" folHlink="folHlink"/>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vsnittsrubrik">
    <p:spTree>
      <p:nvGrpSpPr>
        <p:cNvPr id="1" name=""/>
        <p:cNvGrpSpPr/>
        <p:nvPr/>
      </p:nvGrpSpPr>
      <p:grpSpPr>
        <a:xfrm>
          <a:off x="0" y="0"/>
          <a:ext cx="0" cy="0"/>
          <a:chOff x="0" y="0"/>
          <a:chExt cx="0" cy="0"/>
        </a:xfrm>
      </p:grpSpPr>
      <p:sp>
        <p:nvSpPr>
          <p:cNvPr id="2" name="Title 1"/>
          <p:cNvSpPr>
            <a:spLocks noGrp="1"/>
          </p:cNvSpPr>
          <p:nvPr>
            <p:ph type="title"/>
          </p:nvPr>
        </p:nvSpPr>
        <p:spPr>
          <a:xfrm>
            <a:off x="1154956" y="2861733"/>
            <a:ext cx="8825657" cy="1915647"/>
          </a:xfrm>
        </p:spPr>
        <p:txBody>
          <a:bodyPr anchor="b"/>
          <a:lstStyle>
            <a:lvl1pPr algn="l">
              <a:defRPr sz="4000" b="0" cap="none"/>
            </a:lvl1pPr>
          </a:lstStyle>
          <a:p>
            <a:r>
              <a:rPr lang="sv-SE"/>
              <a:t>Klicka här för att ändra mall för rubrikformat</a:t>
            </a:r>
            <a:endParaRPr lang="en-US" dirty="0"/>
          </a:p>
        </p:txBody>
      </p:sp>
      <p:sp>
        <p:nvSpPr>
          <p:cNvPr id="3" name="Text Placeholder 2"/>
          <p:cNvSpPr>
            <a:spLocks noGrp="1"/>
          </p:cNvSpPr>
          <p:nvPr>
            <p:ph type="body" idx="1"/>
          </p:nvPr>
        </p:nvSpPr>
        <p:spPr>
          <a:xfrm>
            <a:off x="1154955" y="4777381"/>
            <a:ext cx="8825658" cy="860400"/>
          </a:xfrm>
        </p:spPr>
        <p:txBody>
          <a:bodyPr anchor="t"/>
          <a:lstStyle>
            <a:lvl1pPr marL="0" indent="0" algn="l">
              <a:buNone/>
              <a:defRPr sz="2000" cap="all">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sv-SE"/>
              <a:t>Redigera format för bakgrundstext</a:t>
            </a:r>
          </a:p>
        </p:txBody>
      </p:sp>
    </p:spTree>
    <p:extLst>
      <p:ext uri="{BB962C8B-B14F-4D97-AF65-F5344CB8AC3E}">
        <p14:creationId xmlns:p14="http://schemas.microsoft.com/office/powerpoint/2010/main" val="174282460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vå delar">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v-SE"/>
              <a:t>Klicka här för att ändra mall för rubrikformat</a:t>
            </a:r>
            <a:endParaRPr lang="en-US" dirty="0"/>
          </a:p>
        </p:txBody>
      </p:sp>
      <p:sp>
        <p:nvSpPr>
          <p:cNvPr id="3" name="Content Placeholder 2"/>
          <p:cNvSpPr>
            <a:spLocks noGrp="1"/>
          </p:cNvSpPr>
          <p:nvPr>
            <p:ph sz="half" idx="1"/>
          </p:nvPr>
        </p:nvSpPr>
        <p:spPr>
          <a:xfrm>
            <a:off x="646112" y="2060575"/>
            <a:ext cx="4598748" cy="419576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en-US" dirty="0"/>
          </a:p>
        </p:txBody>
      </p:sp>
      <p:sp>
        <p:nvSpPr>
          <p:cNvPr id="4" name="Content Placeholder 3"/>
          <p:cNvSpPr>
            <a:spLocks noGrp="1"/>
          </p:cNvSpPr>
          <p:nvPr>
            <p:ph sz="half" idx="2"/>
          </p:nvPr>
        </p:nvSpPr>
        <p:spPr>
          <a:xfrm>
            <a:off x="5520905" y="2056092"/>
            <a:ext cx="4529929" cy="4200245"/>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en-US" dirty="0"/>
          </a:p>
        </p:txBody>
      </p:sp>
    </p:spTree>
    <p:extLst>
      <p:ext uri="{BB962C8B-B14F-4D97-AF65-F5344CB8AC3E}">
        <p14:creationId xmlns:p14="http://schemas.microsoft.com/office/powerpoint/2010/main" val="426711790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Jämförels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sv-SE"/>
              <a:t>Klicka här för att ändra mall för rubrikformat</a:t>
            </a:r>
            <a:endParaRPr lang="en-US" dirty="0"/>
          </a:p>
        </p:txBody>
      </p:sp>
      <p:sp>
        <p:nvSpPr>
          <p:cNvPr id="3" name="Text Placeholder 2"/>
          <p:cNvSpPr>
            <a:spLocks noGrp="1"/>
          </p:cNvSpPr>
          <p:nvPr>
            <p:ph type="body" idx="1"/>
          </p:nvPr>
        </p:nvSpPr>
        <p:spPr>
          <a:xfrm>
            <a:off x="646111" y="1905000"/>
            <a:ext cx="4650507"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a:t>Redigera format för bakgrundstext</a:t>
            </a:r>
          </a:p>
        </p:txBody>
      </p:sp>
      <p:sp>
        <p:nvSpPr>
          <p:cNvPr id="4" name="Content Placeholder 3"/>
          <p:cNvSpPr>
            <a:spLocks noGrp="1"/>
          </p:cNvSpPr>
          <p:nvPr>
            <p:ph sz="half" idx="2"/>
          </p:nvPr>
        </p:nvSpPr>
        <p:spPr>
          <a:xfrm>
            <a:off x="646111" y="2514600"/>
            <a:ext cx="4650507"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en-US" dirty="0"/>
          </a:p>
        </p:txBody>
      </p:sp>
      <p:sp>
        <p:nvSpPr>
          <p:cNvPr id="5" name="Text Placeholder 4"/>
          <p:cNvSpPr>
            <a:spLocks noGrp="1"/>
          </p:cNvSpPr>
          <p:nvPr>
            <p:ph type="body" sz="quarter" idx="3"/>
          </p:nvPr>
        </p:nvSpPr>
        <p:spPr>
          <a:xfrm>
            <a:off x="5486401" y="1905000"/>
            <a:ext cx="4564434"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a:t>Redigera format för bakgrundstext</a:t>
            </a:r>
          </a:p>
        </p:txBody>
      </p:sp>
      <p:sp>
        <p:nvSpPr>
          <p:cNvPr id="6" name="Content Placeholder 5"/>
          <p:cNvSpPr>
            <a:spLocks noGrp="1"/>
          </p:cNvSpPr>
          <p:nvPr>
            <p:ph sz="quarter" idx="4"/>
          </p:nvPr>
        </p:nvSpPr>
        <p:spPr>
          <a:xfrm>
            <a:off x="5486401" y="2514600"/>
            <a:ext cx="4564433"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en-US" dirty="0"/>
          </a:p>
        </p:txBody>
      </p:sp>
    </p:spTree>
    <p:extLst>
      <p:ext uri="{BB962C8B-B14F-4D97-AF65-F5344CB8AC3E}">
        <p14:creationId xmlns:p14="http://schemas.microsoft.com/office/powerpoint/2010/main" val="126462626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Endast rubri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v-SE"/>
              <a:t>Klicka här för att ändra mall för rubrikformat</a:t>
            </a:r>
            <a:endParaRPr lang="en-US" dirty="0"/>
          </a:p>
        </p:txBody>
      </p:sp>
    </p:spTree>
    <p:extLst>
      <p:ext uri="{BB962C8B-B14F-4D97-AF65-F5344CB8AC3E}">
        <p14:creationId xmlns:p14="http://schemas.microsoft.com/office/powerpoint/2010/main" val="193118553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pic>
        <p:nvPicPr>
          <p:cNvPr id="3" name="Bildobjekt 2">
            <a:extLst>
              <a:ext uri="{FF2B5EF4-FFF2-40B4-BE49-F238E27FC236}">
                <a16:creationId xmlns:a16="http://schemas.microsoft.com/office/drawing/2014/main" id="{854AB5FA-D7CB-4163-B2DE-E380071DC672}"/>
              </a:ext>
            </a:extLst>
          </p:cNvPr>
          <p:cNvPicPr>
            <a:picLocks noChangeAspect="1"/>
          </p:cNvPicPr>
          <p:nvPr userDrawn="1"/>
        </p:nvPicPr>
        <p:blipFill>
          <a:blip r:embed="rId2"/>
          <a:stretch>
            <a:fillRect/>
          </a:stretch>
        </p:blipFill>
        <p:spPr>
          <a:xfrm>
            <a:off x="10036697" y="215052"/>
            <a:ext cx="1533281" cy="699347"/>
          </a:xfrm>
          <a:prstGeom prst="rect">
            <a:avLst/>
          </a:prstGeom>
        </p:spPr>
      </p:pic>
    </p:spTree>
    <p:extLst>
      <p:ext uri="{BB962C8B-B14F-4D97-AF65-F5344CB8AC3E}">
        <p14:creationId xmlns:p14="http://schemas.microsoft.com/office/powerpoint/2010/main" val="211383564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Text med bildtext">
    <p:spTree>
      <p:nvGrpSpPr>
        <p:cNvPr id="1" name=""/>
        <p:cNvGrpSpPr/>
        <p:nvPr/>
      </p:nvGrpSpPr>
      <p:grpSpPr>
        <a:xfrm>
          <a:off x="0" y="0"/>
          <a:ext cx="0" cy="0"/>
          <a:chOff x="0" y="0"/>
          <a:chExt cx="0" cy="0"/>
        </a:xfrm>
      </p:grpSpPr>
      <p:sp>
        <p:nvSpPr>
          <p:cNvPr id="2" name="Title 1"/>
          <p:cNvSpPr>
            <a:spLocks noGrp="1"/>
          </p:cNvSpPr>
          <p:nvPr>
            <p:ph type="title"/>
          </p:nvPr>
        </p:nvSpPr>
        <p:spPr>
          <a:xfrm>
            <a:off x="1154953" y="1447800"/>
            <a:ext cx="3401064" cy="1447800"/>
          </a:xfrm>
        </p:spPr>
        <p:txBody>
          <a:bodyPr anchor="b"/>
          <a:lstStyle>
            <a:lvl1pPr algn="l">
              <a:defRPr sz="2400" b="0"/>
            </a:lvl1pPr>
          </a:lstStyle>
          <a:p>
            <a:r>
              <a:rPr lang="sv-SE"/>
              <a:t>Klicka här för att ändra mall för rubrikformat</a:t>
            </a:r>
            <a:endParaRPr lang="en-US" dirty="0"/>
          </a:p>
        </p:txBody>
      </p:sp>
      <p:sp>
        <p:nvSpPr>
          <p:cNvPr id="3" name="Content Placeholder 2"/>
          <p:cNvSpPr>
            <a:spLocks noGrp="1"/>
          </p:cNvSpPr>
          <p:nvPr>
            <p:ph idx="1"/>
          </p:nvPr>
        </p:nvSpPr>
        <p:spPr>
          <a:xfrm>
            <a:off x="4784616" y="1447800"/>
            <a:ext cx="5195997" cy="4572000"/>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en-US" dirty="0"/>
          </a:p>
        </p:txBody>
      </p:sp>
      <p:sp>
        <p:nvSpPr>
          <p:cNvPr id="4" name="Text Placeholder 3"/>
          <p:cNvSpPr>
            <a:spLocks noGrp="1"/>
          </p:cNvSpPr>
          <p:nvPr>
            <p:ph type="body" sz="half" idx="2"/>
          </p:nvPr>
        </p:nvSpPr>
        <p:spPr>
          <a:xfrm>
            <a:off x="1154953" y="3129280"/>
            <a:ext cx="3401063" cy="289559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sv-SE"/>
              <a:t>Redigera format för bakgrundstext</a:t>
            </a:r>
          </a:p>
        </p:txBody>
      </p:sp>
    </p:spTree>
    <p:extLst>
      <p:ext uri="{BB962C8B-B14F-4D97-AF65-F5344CB8AC3E}">
        <p14:creationId xmlns:p14="http://schemas.microsoft.com/office/powerpoint/2010/main" val="245056162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ed bildtext">
    <p:spTree>
      <p:nvGrpSpPr>
        <p:cNvPr id="1" name=""/>
        <p:cNvGrpSpPr/>
        <p:nvPr/>
      </p:nvGrpSpPr>
      <p:grpSpPr>
        <a:xfrm>
          <a:off x="0" y="0"/>
          <a:ext cx="0" cy="0"/>
          <a:chOff x="0" y="0"/>
          <a:chExt cx="0" cy="0"/>
        </a:xfrm>
      </p:grpSpPr>
      <p:sp>
        <p:nvSpPr>
          <p:cNvPr id="2" name="Title 1"/>
          <p:cNvSpPr>
            <a:spLocks noGrp="1"/>
          </p:cNvSpPr>
          <p:nvPr>
            <p:ph type="title"/>
          </p:nvPr>
        </p:nvSpPr>
        <p:spPr>
          <a:xfrm>
            <a:off x="1153907" y="1854192"/>
            <a:ext cx="5092906" cy="1574808"/>
          </a:xfrm>
        </p:spPr>
        <p:txBody>
          <a:bodyPr anchor="b">
            <a:normAutofit/>
          </a:bodyPr>
          <a:lstStyle>
            <a:lvl1pPr algn="l">
              <a:defRPr sz="3600" b="0"/>
            </a:lvl1pPr>
          </a:lstStyle>
          <a:p>
            <a:r>
              <a:rPr lang="sv-SE"/>
              <a:t>Klicka här för att ändra mall för rubrikformat</a:t>
            </a:r>
            <a:endParaRPr lang="en-US" dirty="0"/>
          </a:p>
        </p:txBody>
      </p:sp>
      <p:sp>
        <p:nvSpPr>
          <p:cNvPr id="3" name="Picture Placeholder 2"/>
          <p:cNvSpPr>
            <a:spLocks noGrp="1" noChangeAspect="1"/>
          </p:cNvSpPr>
          <p:nvPr>
            <p:ph type="pic" idx="1"/>
          </p:nvPr>
        </p:nvSpPr>
        <p:spPr>
          <a:xfrm>
            <a:off x="6949546" y="1143000"/>
            <a:ext cx="3200400"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sv-SE"/>
              <a:t>Klicka på ikonen för att lägga till en bild</a:t>
            </a:r>
            <a:endParaRPr lang="en-US" dirty="0"/>
          </a:p>
        </p:txBody>
      </p:sp>
      <p:sp>
        <p:nvSpPr>
          <p:cNvPr id="4" name="Text Placeholder 3"/>
          <p:cNvSpPr>
            <a:spLocks noGrp="1"/>
          </p:cNvSpPr>
          <p:nvPr>
            <p:ph type="body" sz="half" idx="2"/>
          </p:nvPr>
        </p:nvSpPr>
        <p:spPr>
          <a:xfrm>
            <a:off x="1154954" y="3657600"/>
            <a:ext cx="5084979" cy="1371600"/>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sv-SE"/>
              <a:t>Redigera format för bakgrundstext</a:t>
            </a:r>
          </a:p>
        </p:txBody>
      </p:sp>
    </p:spTree>
    <p:extLst>
      <p:ext uri="{BB962C8B-B14F-4D97-AF65-F5344CB8AC3E}">
        <p14:creationId xmlns:p14="http://schemas.microsoft.com/office/powerpoint/2010/main" val="187061843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image" Target="../media/image3.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image" Target="../media/image6.png"/><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image" Target="../media/image5.png"/><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4.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20">
            <a:extLst>
              <a:ext uri="{28A0092B-C50C-407E-A947-70E740481C1C}">
                <a14:useLocalDpi xmlns:a14="http://schemas.microsoft.com/office/drawing/2010/main" val="0"/>
              </a:ext>
            </a:extLst>
          </a:blip>
          <a:srcRect l="3613"/>
          <a:stretch/>
        </p:blipFill>
        <p:spPr>
          <a:xfrm>
            <a:off x="0" y="2669685"/>
            <a:ext cx="4037012" cy="4188315"/>
          </a:xfrm>
          <a:prstGeom prst="rect">
            <a:avLst/>
          </a:prstGeom>
        </p:spPr>
      </p:pic>
      <p:pic>
        <p:nvPicPr>
          <p:cNvPr id="7" name="Picture 6"/>
          <p:cNvPicPr>
            <a:picLocks noChangeAspect="1"/>
          </p:cNvPicPr>
          <p:nvPr/>
        </p:nvPicPr>
        <p:blipFill rotWithShape="1">
          <a:blip r:embed="rId21">
            <a:extLst>
              <a:ext uri="{28A0092B-C50C-407E-A947-70E740481C1C}">
                <a14:useLocalDpi xmlns:a14="http://schemas.microsoft.com/office/drawing/2010/main" val="0"/>
              </a:ext>
            </a:extLst>
          </a:blip>
          <a:srcRect l="35640"/>
          <a:stretch/>
        </p:blipFill>
        <p:spPr>
          <a:xfrm>
            <a:off x="0" y="2892347"/>
            <a:ext cx="1522412" cy="2365453"/>
          </a:xfrm>
          <a:prstGeom prst="rect">
            <a:avLst/>
          </a:prstGeom>
        </p:spPr>
      </p:pic>
      <p:sp>
        <p:nvSpPr>
          <p:cNvPr id="16" name="Oval 15"/>
          <p:cNvSpPr/>
          <p:nvPr/>
        </p:nvSpPr>
        <p:spPr>
          <a:xfrm>
            <a:off x="8609012" y="1676400"/>
            <a:ext cx="2819400" cy="2819400"/>
          </a:xfrm>
          <a:prstGeom prst="ellipse">
            <a:avLst/>
          </a:prstGeom>
          <a:gradFill flip="none" rotWithShape="1">
            <a:gsLst>
              <a:gs pos="0">
                <a:schemeClr val="bg2">
                  <a:lumMod val="60000"/>
                  <a:lumOff val="40000"/>
                  <a:alpha val="7000"/>
                </a:schemeClr>
              </a:gs>
              <a:gs pos="69000">
                <a:schemeClr val="bg2">
                  <a:lumMod val="60000"/>
                  <a:lumOff val="40000"/>
                  <a:alpha val="0"/>
                </a:schemeClr>
              </a:gs>
              <a:gs pos="36000">
                <a:schemeClr val="bg2">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9" name="Picture 8"/>
          <p:cNvPicPr>
            <a:picLocks noChangeAspect="1"/>
          </p:cNvPicPr>
          <p:nvPr/>
        </p:nvPicPr>
        <p:blipFill rotWithShape="1">
          <a:blip r:embed="rId22">
            <a:extLst>
              <a:ext uri="{28A0092B-C50C-407E-A947-70E740481C1C}">
                <a14:useLocalDpi xmlns:a14="http://schemas.microsoft.com/office/drawing/2010/main" val="0"/>
              </a:ext>
            </a:extLst>
          </a:blip>
          <a:srcRect t="28813"/>
          <a:stretch/>
        </p:blipFill>
        <p:spPr>
          <a:xfrm>
            <a:off x="7999412" y="0"/>
            <a:ext cx="1603387" cy="1141407"/>
          </a:xfrm>
          <a:prstGeom prst="rect">
            <a:avLst/>
          </a:prstGeom>
        </p:spPr>
      </p:pic>
      <p:pic>
        <p:nvPicPr>
          <p:cNvPr id="10" name="Picture 9"/>
          <p:cNvPicPr>
            <a:picLocks noChangeAspect="1"/>
          </p:cNvPicPr>
          <p:nvPr/>
        </p:nvPicPr>
        <p:blipFill rotWithShape="1">
          <a:blip r:embed="rId23">
            <a:extLst>
              <a:ext uri="{28A0092B-C50C-407E-A947-70E740481C1C}">
                <a14:useLocalDpi xmlns:a14="http://schemas.microsoft.com/office/drawing/2010/main" val="0"/>
              </a:ext>
            </a:extLst>
          </a:blip>
          <a:srcRect b="23320"/>
          <a:stretch/>
        </p:blipFill>
        <p:spPr>
          <a:xfrm>
            <a:off x="8605878" y="6096000"/>
            <a:ext cx="993734" cy="762000"/>
          </a:xfrm>
          <a:prstGeom prst="rect">
            <a:avLst/>
          </a:prstGeom>
        </p:spPr>
      </p:pic>
      <p:sp>
        <p:nvSpPr>
          <p:cNvPr id="14" name="Rectangle 13"/>
          <p:cNvSpPr/>
          <p:nvPr/>
        </p:nvSpPr>
        <p:spPr>
          <a:xfrm>
            <a:off x="10437812" y="0"/>
            <a:ext cx="685800" cy="1143000"/>
          </a:xfrm>
          <a:prstGeom prst="rect">
            <a:avLst/>
          </a:prstGeom>
          <a:solidFill>
            <a:schemeClr val="accent1">
              <a:lumMod val="75000"/>
            </a:schemeClr>
          </a:solidFill>
          <a:ln>
            <a:noFill/>
          </a:ln>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646111" y="452718"/>
            <a:ext cx="9404723" cy="1400530"/>
          </a:xfrm>
          <a:prstGeom prst="rect">
            <a:avLst/>
          </a:prstGeom>
        </p:spPr>
        <p:txBody>
          <a:bodyPr vert="horz" lIns="91440" tIns="45720" rIns="91440" bIns="45720" rtlCol="0" anchor="t">
            <a:noAutofit/>
          </a:bodyPr>
          <a:lstStyle/>
          <a:p>
            <a:r>
              <a:rPr lang="sv-SE"/>
              <a:t>Klicka här för att ändra mall för rubrikformat</a:t>
            </a:r>
            <a:endParaRPr lang="en-US" dirty="0"/>
          </a:p>
        </p:txBody>
      </p:sp>
      <p:sp>
        <p:nvSpPr>
          <p:cNvPr id="3" name="Text Placeholder 2"/>
          <p:cNvSpPr>
            <a:spLocks noGrp="1"/>
          </p:cNvSpPr>
          <p:nvPr>
            <p:ph type="body" idx="1"/>
          </p:nvPr>
        </p:nvSpPr>
        <p:spPr>
          <a:xfrm>
            <a:off x="1103312" y="2052918"/>
            <a:ext cx="8946541" cy="4195481"/>
          </a:xfrm>
          <a:prstGeom prst="rect">
            <a:avLst/>
          </a:prstGeom>
        </p:spPr>
        <p:txBody>
          <a:bodyPr vert="horz" lIns="91440" tIns="45720" rIns="91440" bIns="45720" rtlCol="0">
            <a:normAutofit/>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en-US" dirty="0"/>
          </a:p>
        </p:txBody>
      </p:sp>
      <p:pic>
        <p:nvPicPr>
          <p:cNvPr id="13" name="Bildobjekt 12">
            <a:extLst>
              <a:ext uri="{FF2B5EF4-FFF2-40B4-BE49-F238E27FC236}">
                <a16:creationId xmlns:a16="http://schemas.microsoft.com/office/drawing/2014/main" id="{8A787360-768F-4DC4-B1C8-2D32EF588775}"/>
              </a:ext>
            </a:extLst>
          </p:cNvPr>
          <p:cNvPicPr>
            <a:picLocks noChangeAspect="1"/>
          </p:cNvPicPr>
          <p:nvPr userDrawn="1"/>
        </p:nvPicPr>
        <p:blipFill>
          <a:blip r:embed="rId24"/>
          <a:stretch>
            <a:fillRect/>
          </a:stretch>
        </p:blipFill>
        <p:spPr>
          <a:xfrm>
            <a:off x="10036697" y="215052"/>
            <a:ext cx="1533281" cy="699347"/>
          </a:xfrm>
          <a:prstGeom prst="rect">
            <a:avLst/>
          </a:prstGeom>
        </p:spPr>
      </p:pic>
    </p:spTree>
    <p:extLst>
      <p:ext uri="{BB962C8B-B14F-4D97-AF65-F5344CB8AC3E}">
        <p14:creationId xmlns:p14="http://schemas.microsoft.com/office/powerpoint/2010/main" val="1408412221"/>
      </p:ext>
    </p:extLst>
  </p:cSld>
  <p:clrMap bg1="dk1" tx1="lt1" bg2="dk2" tx2="lt2" accent1="accent1" accent2="accent2" accent3="accent3" accent4="accent4" accent5="accent5" accent6="accent6" hlink="hlink" folHlink="folHlink"/>
  <p:sldLayoutIdLst>
    <p:sldLayoutId id="2147483721" r:id="rId1"/>
    <p:sldLayoutId id="2147483722" r:id="rId2"/>
    <p:sldLayoutId id="2147483723" r:id="rId3"/>
    <p:sldLayoutId id="2147483724" r:id="rId4"/>
    <p:sldLayoutId id="2147483725" r:id="rId5"/>
    <p:sldLayoutId id="2147483726" r:id="rId6"/>
    <p:sldLayoutId id="2147483727" r:id="rId7"/>
    <p:sldLayoutId id="2147483728" r:id="rId8"/>
    <p:sldLayoutId id="2147483729" r:id="rId9"/>
    <p:sldLayoutId id="2147483730" r:id="rId10"/>
    <p:sldLayoutId id="2147483731" r:id="rId11"/>
    <p:sldLayoutId id="2147483732" r:id="rId12"/>
    <p:sldLayoutId id="2147483733" r:id="rId13"/>
    <p:sldLayoutId id="2147483734" r:id="rId14"/>
    <p:sldLayoutId id="2147483735" r:id="rId15"/>
    <p:sldLayoutId id="2147483739" r:id="rId16"/>
    <p:sldLayoutId id="2147483736" r:id="rId17"/>
    <p:sldLayoutId id="2147483737" r:id="rId18"/>
  </p:sldLayoutIdLst>
  <p:hf sldNum="0" hdr="0" dt="0"/>
  <p:txStyles>
    <p:title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5pPr>
      <a:lvl6pPr marL="2506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1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Bildobjekt 4">
            <a:extLst>
              <a:ext uri="{FF2B5EF4-FFF2-40B4-BE49-F238E27FC236}">
                <a16:creationId xmlns:a16="http://schemas.microsoft.com/office/drawing/2014/main" id="{792F1ADC-9411-4CB9-9E5C-956D82D0C29A}"/>
              </a:ext>
            </a:extLst>
          </p:cNvPr>
          <p:cNvPicPr>
            <a:picLocks noChangeAspect="1"/>
          </p:cNvPicPr>
          <p:nvPr/>
        </p:nvPicPr>
        <p:blipFill>
          <a:blip r:embed="rId2">
            <a:duotone>
              <a:schemeClr val="bg2">
                <a:shade val="45000"/>
                <a:satMod val="135000"/>
              </a:schemeClr>
              <a:prstClr val="white"/>
            </a:duotone>
          </a:blip>
          <a:stretch>
            <a:fillRect/>
          </a:stretch>
        </p:blipFill>
        <p:spPr>
          <a:xfrm>
            <a:off x="3826640" y="1130968"/>
            <a:ext cx="8575424" cy="4825492"/>
          </a:xfrm>
          <a:prstGeom prst="rect">
            <a:avLst/>
          </a:prstGeom>
          <a:solidFill>
            <a:schemeClr val="accent5">
              <a:tint val="40000"/>
              <a:alpha val="52000"/>
            </a:schemeClr>
          </a:solidFill>
          <a:effectLst>
            <a:softEdge rad="800100"/>
          </a:effectLst>
        </p:spPr>
      </p:pic>
      <p:sp>
        <p:nvSpPr>
          <p:cNvPr id="2" name="Rubrik 1"/>
          <p:cNvSpPr>
            <a:spLocks noGrp="1"/>
          </p:cNvSpPr>
          <p:nvPr>
            <p:ph type="title" idx="4294967295"/>
          </p:nvPr>
        </p:nvSpPr>
        <p:spPr>
          <a:xfrm>
            <a:off x="375622" y="2709114"/>
            <a:ext cx="9977063" cy="2645647"/>
          </a:xfrm>
        </p:spPr>
        <p:txBody>
          <a:bodyPr/>
          <a:lstStyle/>
          <a:p>
            <a:r>
              <a:rPr lang="sv-SE" sz="5400" b="1" dirty="0">
                <a:solidFill>
                  <a:schemeClr val="tx1"/>
                </a:solidFill>
                <a:latin typeface="Century Gothic" panose="020B0502020202020204" pitchFamily="34" charset="0"/>
              </a:rPr>
              <a:t>Handlingsplan </a:t>
            </a:r>
            <a:br>
              <a:rPr lang="sv-SE" sz="5400" b="1" dirty="0">
                <a:solidFill>
                  <a:schemeClr val="tx1"/>
                </a:solidFill>
                <a:latin typeface="Century Gothic" panose="020B0502020202020204" pitchFamily="34" charset="0"/>
              </a:rPr>
            </a:br>
            <a:r>
              <a:rPr lang="sv-SE" sz="5400" b="1" dirty="0">
                <a:solidFill>
                  <a:schemeClr val="tx1"/>
                </a:solidFill>
                <a:latin typeface="Century Gothic" panose="020B0502020202020204" pitchFamily="34" charset="0"/>
              </a:rPr>
              <a:t>Vision 50/50</a:t>
            </a:r>
            <a:br>
              <a:rPr lang="sv-SE" dirty="0">
                <a:solidFill>
                  <a:schemeClr val="tx1"/>
                </a:solidFill>
                <a:latin typeface="Century Gothic" panose="020B0502020202020204" pitchFamily="34" charset="0"/>
              </a:rPr>
            </a:br>
            <a:r>
              <a:rPr lang="sv-SE" sz="3200" dirty="0">
                <a:solidFill>
                  <a:schemeClr val="tx1"/>
                </a:solidFill>
                <a:latin typeface="Century Gothic" panose="020B0502020202020204" pitchFamily="34" charset="0"/>
              </a:rPr>
              <a:t>Vreta Kloster GK</a:t>
            </a:r>
            <a:br>
              <a:rPr lang="sv-SE" sz="3200" dirty="0">
                <a:solidFill>
                  <a:schemeClr val="tx1"/>
                </a:solidFill>
                <a:latin typeface="Century Gothic" panose="020B0502020202020204" pitchFamily="34" charset="0"/>
              </a:rPr>
            </a:br>
            <a:r>
              <a:rPr lang="sv-SE" sz="3200" dirty="0">
                <a:solidFill>
                  <a:schemeClr val="tx1"/>
                </a:solidFill>
                <a:latin typeface="Century Gothic" panose="020B0502020202020204" pitchFamily="34" charset="0"/>
              </a:rPr>
              <a:t>2023–2025</a:t>
            </a:r>
            <a:br>
              <a:rPr lang="sv-SE" sz="3200" dirty="0">
                <a:solidFill>
                  <a:schemeClr val="tx1"/>
                </a:solidFill>
                <a:latin typeface="Century Gothic" panose="020B0502020202020204" pitchFamily="34" charset="0"/>
              </a:rPr>
            </a:br>
            <a:br>
              <a:rPr lang="sv-SE" sz="3200" dirty="0">
                <a:solidFill>
                  <a:schemeClr val="tx1"/>
                </a:solidFill>
                <a:latin typeface="Century Gothic" panose="020B0502020202020204" pitchFamily="34" charset="0"/>
              </a:rPr>
            </a:br>
            <a:br>
              <a:rPr lang="sv-SE" sz="3200" dirty="0">
                <a:solidFill>
                  <a:schemeClr val="tx1"/>
                </a:solidFill>
                <a:latin typeface="Century Gothic" panose="020B0502020202020204" pitchFamily="34" charset="0"/>
              </a:rPr>
            </a:br>
            <a:r>
              <a:rPr lang="sv-SE" sz="1400" dirty="0">
                <a:solidFill>
                  <a:schemeClr val="tx1"/>
                </a:solidFill>
                <a:latin typeface="Century Gothic" panose="020B0502020202020204" pitchFamily="34" charset="0"/>
              </a:rPr>
              <a:t>Beslutad 2023-09-11</a:t>
            </a:r>
            <a:br>
              <a:rPr lang="sv-SE" sz="3200" dirty="0">
                <a:solidFill>
                  <a:schemeClr val="tx1"/>
                </a:solidFill>
                <a:latin typeface="Century Gothic" panose="020B0502020202020204" pitchFamily="34" charset="0"/>
              </a:rPr>
            </a:br>
            <a:endParaRPr lang="sv-SE" dirty="0">
              <a:solidFill>
                <a:schemeClr val="tx1"/>
              </a:solidFill>
              <a:latin typeface="Century Gothic" panose="020B0502020202020204" pitchFamily="34" charset="0"/>
            </a:endParaRPr>
          </a:p>
        </p:txBody>
      </p:sp>
      <p:sp>
        <p:nvSpPr>
          <p:cNvPr id="8" name="textruta 7"/>
          <p:cNvSpPr txBox="1"/>
          <p:nvPr/>
        </p:nvSpPr>
        <p:spPr>
          <a:xfrm>
            <a:off x="5976125" y="5715814"/>
            <a:ext cx="7419033" cy="907941"/>
          </a:xfrm>
          <a:prstGeom prst="rect">
            <a:avLst/>
          </a:prstGeom>
          <a:noFill/>
        </p:spPr>
        <p:txBody>
          <a:bodyPr wrap="square" rtlCol="0">
            <a:spAutoFit/>
          </a:bodyPr>
          <a:lstStyle/>
          <a:p>
            <a:pPr>
              <a:spcAft>
                <a:spcPts val="600"/>
              </a:spcAft>
            </a:pPr>
            <a:r>
              <a:rPr lang="sv-SE" sz="2400" i="1" dirty="0"/>
              <a:t>Verksamhetsidé, vision och värdegrund. </a:t>
            </a:r>
          </a:p>
          <a:p>
            <a:pPr>
              <a:spcAft>
                <a:spcPts val="600"/>
              </a:spcAft>
            </a:pPr>
            <a:r>
              <a:rPr lang="sv-SE" sz="2400" i="1" dirty="0"/>
              <a:t>Mål, mätpunkter, rutiner och aktiviteter.</a:t>
            </a:r>
          </a:p>
        </p:txBody>
      </p:sp>
    </p:spTree>
    <p:extLst>
      <p:ext uri="{BB962C8B-B14F-4D97-AF65-F5344CB8AC3E}">
        <p14:creationId xmlns:p14="http://schemas.microsoft.com/office/powerpoint/2010/main" val="288041367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6397A55B-0603-4343-9411-4D402F3F1734}"/>
              </a:ext>
            </a:extLst>
          </p:cNvPr>
          <p:cNvSpPr>
            <a:spLocks noGrp="1"/>
          </p:cNvSpPr>
          <p:nvPr>
            <p:ph type="title"/>
          </p:nvPr>
        </p:nvSpPr>
        <p:spPr/>
        <p:txBody>
          <a:bodyPr/>
          <a:lstStyle/>
          <a:p>
            <a:r>
              <a:rPr lang="sv-SE" dirty="0"/>
              <a:t>Anställda</a:t>
            </a:r>
          </a:p>
        </p:txBody>
      </p:sp>
      <p:graphicFrame>
        <p:nvGraphicFramePr>
          <p:cNvPr id="4" name="Tabell 3">
            <a:extLst>
              <a:ext uri="{FF2B5EF4-FFF2-40B4-BE49-F238E27FC236}">
                <a16:creationId xmlns:a16="http://schemas.microsoft.com/office/drawing/2014/main" id="{45A16E7D-83C7-4D85-93E9-6DA209A5D25C}"/>
              </a:ext>
            </a:extLst>
          </p:cNvPr>
          <p:cNvGraphicFramePr>
            <a:graphicFrameLocks noGrp="1"/>
          </p:cNvGraphicFramePr>
          <p:nvPr>
            <p:extLst>
              <p:ext uri="{D42A27DB-BD31-4B8C-83A1-F6EECF244321}">
                <p14:modId xmlns:p14="http://schemas.microsoft.com/office/powerpoint/2010/main" val="2230322176"/>
              </p:ext>
            </p:extLst>
          </p:nvPr>
        </p:nvGraphicFramePr>
        <p:xfrm>
          <a:off x="-9939" y="1549845"/>
          <a:ext cx="12201939" cy="5308153"/>
        </p:xfrm>
        <a:graphic>
          <a:graphicData uri="http://schemas.openxmlformats.org/drawingml/2006/table">
            <a:tbl>
              <a:tblPr firstRow="1" bandRow="1">
                <a:tableStyleId>{7DF18680-E054-41AD-8BC1-D1AEF772440D}</a:tableStyleId>
              </a:tblPr>
              <a:tblGrid>
                <a:gridCol w="3029865">
                  <a:extLst>
                    <a:ext uri="{9D8B030D-6E8A-4147-A177-3AD203B41FA5}">
                      <a16:colId xmlns:a16="http://schemas.microsoft.com/office/drawing/2014/main" val="3238051709"/>
                    </a:ext>
                  </a:extLst>
                </a:gridCol>
                <a:gridCol w="3080085">
                  <a:extLst>
                    <a:ext uri="{9D8B030D-6E8A-4147-A177-3AD203B41FA5}">
                      <a16:colId xmlns:a16="http://schemas.microsoft.com/office/drawing/2014/main" val="933921931"/>
                    </a:ext>
                  </a:extLst>
                </a:gridCol>
                <a:gridCol w="3007894">
                  <a:extLst>
                    <a:ext uri="{9D8B030D-6E8A-4147-A177-3AD203B41FA5}">
                      <a16:colId xmlns:a16="http://schemas.microsoft.com/office/drawing/2014/main" val="2282107460"/>
                    </a:ext>
                  </a:extLst>
                </a:gridCol>
                <a:gridCol w="1576660">
                  <a:extLst>
                    <a:ext uri="{9D8B030D-6E8A-4147-A177-3AD203B41FA5}">
                      <a16:colId xmlns:a16="http://schemas.microsoft.com/office/drawing/2014/main" val="3735543543"/>
                    </a:ext>
                  </a:extLst>
                </a:gridCol>
                <a:gridCol w="1507435">
                  <a:extLst>
                    <a:ext uri="{9D8B030D-6E8A-4147-A177-3AD203B41FA5}">
                      <a16:colId xmlns:a16="http://schemas.microsoft.com/office/drawing/2014/main" val="2843070113"/>
                    </a:ext>
                  </a:extLst>
                </a:gridCol>
              </a:tblGrid>
              <a:tr h="456773">
                <a:tc>
                  <a:txBody>
                    <a:bodyPr/>
                    <a:lstStyle/>
                    <a:p>
                      <a:r>
                        <a:rPr lang="sv-SE" sz="1600" dirty="0"/>
                        <a:t>Mål</a:t>
                      </a:r>
                    </a:p>
                  </a:txBody>
                  <a:tcPr>
                    <a:solidFill>
                      <a:srgbClr val="0E3847"/>
                    </a:solidFill>
                  </a:tcPr>
                </a:tc>
                <a:tc>
                  <a:txBody>
                    <a:bodyPr/>
                    <a:lstStyle/>
                    <a:p>
                      <a:r>
                        <a:rPr lang="sv-SE" sz="1600" dirty="0"/>
                        <a:t>Aktivitet</a:t>
                      </a:r>
                    </a:p>
                  </a:txBody>
                  <a:tcPr>
                    <a:solidFill>
                      <a:srgbClr val="0E3847"/>
                    </a:solidFill>
                  </a:tcPr>
                </a:tc>
                <a:tc>
                  <a:txBody>
                    <a:bodyPr/>
                    <a:lstStyle/>
                    <a:p>
                      <a:r>
                        <a:rPr lang="sv-SE" sz="1600" dirty="0"/>
                        <a:t>Rutin</a:t>
                      </a:r>
                    </a:p>
                  </a:txBody>
                  <a:tcPr>
                    <a:solidFill>
                      <a:srgbClr val="0E3847"/>
                    </a:solidFill>
                  </a:tcPr>
                </a:tc>
                <a:tc>
                  <a:txBody>
                    <a:bodyPr/>
                    <a:lstStyle/>
                    <a:p>
                      <a:r>
                        <a:rPr lang="sv-SE" sz="1600" dirty="0"/>
                        <a:t>Mätpunkt</a:t>
                      </a:r>
                    </a:p>
                  </a:txBody>
                  <a:tcPr>
                    <a:solidFill>
                      <a:srgbClr val="0E3847"/>
                    </a:solidFill>
                  </a:tcPr>
                </a:tc>
                <a:tc>
                  <a:txBody>
                    <a:bodyPr/>
                    <a:lstStyle/>
                    <a:p>
                      <a:r>
                        <a:rPr lang="sv-SE" sz="1600" dirty="0"/>
                        <a:t>Ansvarig</a:t>
                      </a:r>
                    </a:p>
                  </a:txBody>
                  <a:tcPr>
                    <a:solidFill>
                      <a:srgbClr val="0E3847"/>
                    </a:solidFill>
                  </a:tcPr>
                </a:tc>
                <a:extLst>
                  <a:ext uri="{0D108BD9-81ED-4DB2-BD59-A6C34878D82A}">
                    <a16:rowId xmlns:a16="http://schemas.microsoft.com/office/drawing/2014/main" val="1656419387"/>
                  </a:ext>
                </a:extLst>
              </a:tr>
              <a:tr h="970276">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sv-SE" sz="1600" b="1" kern="1200" dirty="0">
                          <a:solidFill>
                            <a:schemeClr val="dk1"/>
                          </a:solidFill>
                          <a:latin typeface="+mn-lt"/>
                          <a:ea typeface="+mn-ea"/>
                          <a:cs typeface="+mn-cs"/>
                        </a:rPr>
                        <a:t>Rekrytera fler tjejer/damer och behålla dem i verksamheten</a:t>
                      </a:r>
                    </a:p>
                  </a:txBody>
                  <a:tcPr/>
                </a:tc>
                <a:tc>
                  <a:txBody>
                    <a:bodyPr/>
                    <a:lstStyle/>
                    <a:p>
                      <a:pPr marL="171450" lvl="0" indent="-171450">
                        <a:buFont typeface="Arial" panose="020B0604020202020204" pitchFamily="34" charset="0"/>
                        <a:buChar char="•"/>
                      </a:pPr>
                      <a:r>
                        <a:rPr lang="sv-SE" sz="1200" dirty="0" err="1"/>
                        <a:t>Puscha</a:t>
                      </a:r>
                      <a:r>
                        <a:rPr lang="sv-SE" sz="1200" dirty="0"/>
                        <a:t> för utbildning på Vretaskolan</a:t>
                      </a:r>
                    </a:p>
                    <a:p>
                      <a:pPr marL="171450" lvl="0" indent="-171450">
                        <a:buFont typeface="Arial" panose="020B0604020202020204" pitchFamily="34" charset="0"/>
                        <a:buChar char="•"/>
                      </a:pPr>
                      <a:r>
                        <a:rPr lang="sv-SE" sz="1200" dirty="0"/>
                        <a:t>Besök i skolor och utbildningar i närområdet</a:t>
                      </a:r>
                    </a:p>
                  </a:txBody>
                  <a:tcPr/>
                </a:tc>
                <a:tc>
                  <a:txBody>
                    <a:bodyPr/>
                    <a:lstStyle/>
                    <a:p>
                      <a:pPr marL="84138" indent="-84138">
                        <a:buFont typeface="Arial" panose="020B0604020202020204" pitchFamily="34" charset="0"/>
                        <a:buChar char="•"/>
                      </a:pPr>
                      <a:endParaRPr lang="sv-SE" sz="1200" dirty="0"/>
                    </a:p>
                  </a:txBody>
                  <a:tcPr/>
                </a:tc>
                <a:tc>
                  <a:txBody>
                    <a:bodyPr/>
                    <a:lstStyle/>
                    <a:p>
                      <a:pPr marL="171450" indent="-171450">
                        <a:buFont typeface="Arial" panose="020B0604020202020204" pitchFamily="34" charset="0"/>
                        <a:buChar char="•"/>
                      </a:pPr>
                      <a:r>
                        <a:rPr lang="sv-SE" sz="1200" dirty="0"/>
                        <a:t>Säsongstarten varje år</a:t>
                      </a:r>
                    </a:p>
                  </a:txBody>
                  <a:tcPr/>
                </a:tc>
                <a:tc>
                  <a:txBody>
                    <a:bodyPr/>
                    <a:lstStyle/>
                    <a:p>
                      <a:r>
                        <a:rPr lang="sv-SE" sz="1200" dirty="0"/>
                        <a:t>Anders/Jens/Fredrik</a:t>
                      </a:r>
                    </a:p>
                  </a:txBody>
                  <a:tcPr/>
                </a:tc>
                <a:extLst>
                  <a:ext uri="{0D108BD9-81ED-4DB2-BD59-A6C34878D82A}">
                    <a16:rowId xmlns:a16="http://schemas.microsoft.com/office/drawing/2014/main" val="2127593997"/>
                  </a:ext>
                </a:extLst>
              </a:tr>
              <a:tr h="970276">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sv-SE" sz="1600" b="1" kern="1200" dirty="0">
                          <a:solidFill>
                            <a:schemeClr val="dk1"/>
                          </a:solidFill>
                          <a:latin typeface="+mn-lt"/>
                          <a:ea typeface="+mn-ea"/>
                          <a:cs typeface="+mn-cs"/>
                        </a:rPr>
                        <a:t>Trevligt bemötande av besökare på klubben</a:t>
                      </a:r>
                    </a:p>
                  </a:txBody>
                  <a:tcPr/>
                </a:tc>
                <a:tc>
                  <a:txBody>
                    <a:bodyPr/>
                    <a:lstStyle/>
                    <a:p>
                      <a:pPr marL="171450" lvl="0" indent="-171450">
                        <a:buFont typeface="Arial" panose="020B0604020202020204" pitchFamily="34" charset="0"/>
                        <a:buChar char="•"/>
                      </a:pPr>
                      <a:r>
                        <a:rPr lang="sv-SE" sz="1200" dirty="0"/>
                        <a:t>Fråga om man kan hjälpa till med något</a:t>
                      </a:r>
                    </a:p>
                    <a:p>
                      <a:pPr marL="171450" lvl="0" indent="-171450">
                        <a:buFont typeface="Arial" panose="020B0604020202020204" pitchFamily="34" charset="0"/>
                        <a:buChar char="•"/>
                      </a:pPr>
                      <a:r>
                        <a:rPr lang="sv-SE" sz="1200" dirty="0"/>
                        <a:t>Le</a:t>
                      </a:r>
                    </a:p>
                  </a:txBody>
                  <a:tcPr/>
                </a:tc>
                <a:tc>
                  <a:txBody>
                    <a:bodyPr/>
                    <a:lstStyle/>
                    <a:p>
                      <a:pPr marL="171450" indent="-171450">
                        <a:buFont typeface="Arial" panose="020B0604020202020204" pitchFamily="34" charset="0"/>
                        <a:buChar char="•"/>
                      </a:pPr>
                      <a:r>
                        <a:rPr lang="sv-SE" sz="1200" dirty="0"/>
                        <a:t>Hälsa på besökare med ett leende </a:t>
                      </a:r>
                    </a:p>
                    <a:p>
                      <a:pPr marL="171450" indent="-171450">
                        <a:buFont typeface="Arial" panose="020B0604020202020204" pitchFamily="34" charset="0"/>
                        <a:buChar char="•"/>
                      </a:pPr>
                      <a:r>
                        <a:rPr lang="sv-SE" sz="1200" dirty="0"/>
                        <a:t>Hjälp folk till rätta med sina frågor</a:t>
                      </a:r>
                    </a:p>
                  </a:txBody>
                  <a:tcPr/>
                </a:tc>
                <a:tc>
                  <a:txBody>
                    <a:bodyPr/>
                    <a:lstStyle/>
                    <a:p>
                      <a:pPr marL="171450" indent="-171450">
                        <a:buFont typeface="Arial" panose="020B0604020202020204" pitchFamily="34" charset="0"/>
                        <a:buChar char="•"/>
                      </a:pPr>
                      <a:r>
                        <a:rPr lang="sv-SE" sz="1200" dirty="0" err="1"/>
                        <a:t>Players</a:t>
                      </a:r>
                      <a:r>
                        <a:rPr lang="sv-SE" sz="1200" dirty="0"/>
                        <a:t> 1</a:t>
                      </a:r>
                    </a:p>
                  </a:txBody>
                  <a:tcPr/>
                </a:tc>
                <a:tc>
                  <a:txBody>
                    <a:bodyPr/>
                    <a:lstStyle/>
                    <a:p>
                      <a:r>
                        <a:rPr lang="sv-SE" sz="1200" dirty="0"/>
                        <a:t>Alla</a:t>
                      </a:r>
                    </a:p>
                  </a:txBody>
                  <a:tcPr/>
                </a:tc>
                <a:extLst>
                  <a:ext uri="{0D108BD9-81ED-4DB2-BD59-A6C34878D82A}">
                    <a16:rowId xmlns:a16="http://schemas.microsoft.com/office/drawing/2014/main" val="1890693894"/>
                  </a:ext>
                </a:extLst>
              </a:tr>
              <a:tr h="970276">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sv-SE" sz="1600" b="1" kern="1200" dirty="0">
                          <a:solidFill>
                            <a:schemeClr val="dk1"/>
                          </a:solidFill>
                          <a:latin typeface="+mn-lt"/>
                          <a:ea typeface="+mn-ea"/>
                          <a:cs typeface="+mn-cs"/>
                        </a:rPr>
                        <a:t>Återkommande säsonganställningar i kansliet</a:t>
                      </a:r>
                    </a:p>
                  </a:txBody>
                  <a:tcPr/>
                </a:tc>
                <a:tc>
                  <a:txBody>
                    <a:bodyPr/>
                    <a:lstStyle/>
                    <a:p>
                      <a:pPr marL="171450" indent="-171450">
                        <a:buFont typeface="Arial" panose="020B0604020202020204" pitchFamily="34" charset="0"/>
                        <a:buChar char="•"/>
                      </a:pPr>
                      <a:r>
                        <a:rPr lang="sv-SE" sz="1200" dirty="0"/>
                        <a:t>Erbjuda GAF-utbildning</a:t>
                      </a:r>
                    </a:p>
                  </a:txBody>
                  <a:tcPr/>
                </a:tc>
                <a:tc>
                  <a:txBody>
                    <a:bodyPr/>
                    <a:lstStyle/>
                    <a:p>
                      <a:pPr marL="171450" indent="-171450">
                        <a:buFont typeface="Arial" panose="020B0604020202020204" pitchFamily="34" charset="0"/>
                        <a:buChar char="•"/>
                      </a:pPr>
                      <a:r>
                        <a:rPr lang="sv-SE" sz="1200" dirty="0"/>
                        <a:t>Erbjuda anställning till ungdomar vi vill behålla</a:t>
                      </a:r>
                    </a:p>
                  </a:txBody>
                  <a:tcPr/>
                </a:tc>
                <a:tc>
                  <a:txBody>
                    <a:bodyPr/>
                    <a:lstStyle/>
                    <a:p>
                      <a:pPr marL="171450" indent="-171450">
                        <a:buFont typeface="Arial" panose="020B0604020202020204" pitchFamily="34" charset="0"/>
                        <a:buChar char="•"/>
                      </a:pPr>
                      <a:r>
                        <a:rPr lang="sv-SE" sz="1200" dirty="0"/>
                        <a:t>Säsongsstart o säsongslut</a:t>
                      </a:r>
                    </a:p>
                  </a:txBody>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sv-SE" sz="1200" dirty="0"/>
                        <a:t>Anders/Styrelsen</a:t>
                      </a:r>
                    </a:p>
                    <a:p>
                      <a:endParaRPr lang="sv-SE" sz="1200" dirty="0"/>
                    </a:p>
                  </a:txBody>
                  <a:tcPr/>
                </a:tc>
                <a:extLst>
                  <a:ext uri="{0D108BD9-81ED-4DB2-BD59-A6C34878D82A}">
                    <a16:rowId xmlns:a16="http://schemas.microsoft.com/office/drawing/2014/main" val="265430320"/>
                  </a:ext>
                </a:extLst>
              </a:tr>
              <a:tr h="970276">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lang="sv-SE" sz="1600" b="1" kern="1200" dirty="0">
                        <a:solidFill>
                          <a:schemeClr val="dk1"/>
                        </a:solidFill>
                        <a:latin typeface="+mn-lt"/>
                        <a:ea typeface="+mn-ea"/>
                        <a:cs typeface="+mn-cs"/>
                      </a:endParaRPr>
                    </a:p>
                  </a:txBody>
                  <a:tcPr/>
                </a:tc>
                <a:tc>
                  <a:txBody>
                    <a:bodyPr/>
                    <a:lstStyle/>
                    <a:p>
                      <a:pPr marL="171450" indent="-171450">
                        <a:buFont typeface="Arial" panose="020B0604020202020204" pitchFamily="34" charset="0"/>
                        <a:buChar char="•"/>
                      </a:pPr>
                      <a:endParaRPr lang="sv-SE" sz="1200" dirty="0"/>
                    </a:p>
                  </a:txBody>
                  <a:tcPr/>
                </a:tc>
                <a:tc>
                  <a:txBody>
                    <a:bodyPr/>
                    <a:lstStyle/>
                    <a:p>
                      <a:pPr marL="171450" indent="-171450">
                        <a:buFont typeface="Arial" panose="020B0604020202020204" pitchFamily="34" charset="0"/>
                        <a:buChar char="•"/>
                      </a:pPr>
                      <a:endParaRPr lang="sv-SE" sz="1200" dirty="0"/>
                    </a:p>
                  </a:txBody>
                  <a:tcPr/>
                </a:tc>
                <a:tc>
                  <a:txBody>
                    <a:bodyPr/>
                    <a:lstStyle/>
                    <a:p>
                      <a:pPr marL="171450" indent="-171450">
                        <a:buFont typeface="Arial" panose="020B0604020202020204" pitchFamily="34" charset="0"/>
                        <a:buChar char="•"/>
                      </a:pPr>
                      <a:endParaRPr lang="sv-SE" sz="1200" dirty="0"/>
                    </a:p>
                  </a:txBody>
                  <a:tcPr/>
                </a:tc>
                <a:tc>
                  <a:txBody>
                    <a:bodyPr/>
                    <a:lstStyle/>
                    <a:p>
                      <a:endParaRPr lang="sv-SE" sz="1200" dirty="0"/>
                    </a:p>
                  </a:txBody>
                  <a:tcPr/>
                </a:tc>
                <a:extLst>
                  <a:ext uri="{0D108BD9-81ED-4DB2-BD59-A6C34878D82A}">
                    <a16:rowId xmlns:a16="http://schemas.microsoft.com/office/drawing/2014/main" val="1017549694"/>
                  </a:ext>
                </a:extLst>
              </a:tr>
              <a:tr h="970276">
                <a:tc>
                  <a:txBody>
                    <a:bodyPr/>
                    <a:lstStyle/>
                    <a:p>
                      <a:endParaRPr lang="sv-SE" sz="1200" b="1" dirty="0"/>
                    </a:p>
                  </a:txBody>
                  <a:tcPr/>
                </a:tc>
                <a:tc>
                  <a:txBody>
                    <a:bodyPr/>
                    <a:lstStyle/>
                    <a:p>
                      <a:endParaRPr lang="sv-SE" sz="1200"/>
                    </a:p>
                  </a:txBody>
                  <a:tcPr/>
                </a:tc>
                <a:tc>
                  <a:txBody>
                    <a:bodyPr/>
                    <a:lstStyle/>
                    <a:p>
                      <a:endParaRPr lang="sv-SE" sz="1200" dirty="0"/>
                    </a:p>
                  </a:txBody>
                  <a:tcPr/>
                </a:tc>
                <a:tc>
                  <a:txBody>
                    <a:bodyPr/>
                    <a:lstStyle/>
                    <a:p>
                      <a:endParaRPr lang="sv-SE" sz="1200"/>
                    </a:p>
                  </a:txBody>
                  <a:tcPr/>
                </a:tc>
                <a:tc>
                  <a:txBody>
                    <a:bodyPr/>
                    <a:lstStyle/>
                    <a:p>
                      <a:endParaRPr lang="sv-SE" sz="1200" dirty="0"/>
                    </a:p>
                  </a:txBody>
                  <a:tcPr/>
                </a:tc>
                <a:extLst>
                  <a:ext uri="{0D108BD9-81ED-4DB2-BD59-A6C34878D82A}">
                    <a16:rowId xmlns:a16="http://schemas.microsoft.com/office/drawing/2014/main" val="3425301579"/>
                  </a:ext>
                </a:extLst>
              </a:tr>
            </a:tbl>
          </a:graphicData>
        </a:graphic>
      </p:graphicFrame>
    </p:spTree>
    <p:extLst>
      <p:ext uri="{BB962C8B-B14F-4D97-AF65-F5344CB8AC3E}">
        <p14:creationId xmlns:p14="http://schemas.microsoft.com/office/powerpoint/2010/main" val="395781329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Bildobjekt 4">
            <a:extLst>
              <a:ext uri="{FF2B5EF4-FFF2-40B4-BE49-F238E27FC236}">
                <a16:creationId xmlns:a16="http://schemas.microsoft.com/office/drawing/2014/main" id="{B0A0391F-636E-4219-93E0-62CDB5902B1B}"/>
              </a:ext>
            </a:extLst>
          </p:cNvPr>
          <p:cNvPicPr>
            <a:picLocks noChangeAspect="1"/>
          </p:cNvPicPr>
          <p:nvPr/>
        </p:nvPicPr>
        <p:blipFill>
          <a:blip r:embed="rId3">
            <a:duotone>
              <a:schemeClr val="bg2">
                <a:shade val="45000"/>
                <a:satMod val="135000"/>
              </a:schemeClr>
              <a:prstClr val="white"/>
            </a:duotone>
          </a:blip>
          <a:stretch>
            <a:fillRect/>
          </a:stretch>
        </p:blipFill>
        <p:spPr>
          <a:xfrm>
            <a:off x="793607" y="960564"/>
            <a:ext cx="10224199" cy="5753277"/>
          </a:xfrm>
          <a:prstGeom prst="rect">
            <a:avLst/>
          </a:prstGeom>
          <a:solidFill>
            <a:schemeClr val="accent5">
              <a:tint val="40000"/>
              <a:alpha val="52000"/>
            </a:schemeClr>
          </a:solidFill>
          <a:effectLst>
            <a:softEdge rad="774700"/>
          </a:effectLst>
        </p:spPr>
      </p:pic>
      <p:sp>
        <p:nvSpPr>
          <p:cNvPr id="2" name="Rubrik 1">
            <a:extLst>
              <a:ext uri="{FF2B5EF4-FFF2-40B4-BE49-F238E27FC236}">
                <a16:creationId xmlns:a16="http://schemas.microsoft.com/office/drawing/2014/main" id="{05C03A3C-ED0A-47FE-91C8-7C6FD95C99BE}"/>
              </a:ext>
            </a:extLst>
          </p:cNvPr>
          <p:cNvSpPr>
            <a:spLocks noGrp="1"/>
          </p:cNvSpPr>
          <p:nvPr>
            <p:ph type="title"/>
          </p:nvPr>
        </p:nvSpPr>
        <p:spPr/>
        <p:txBody>
          <a:bodyPr/>
          <a:lstStyle/>
          <a:p>
            <a:r>
              <a:rPr lang="sv-SE" b="1" dirty="0"/>
              <a:t>Förklaring</a:t>
            </a:r>
          </a:p>
        </p:txBody>
      </p:sp>
      <p:sp>
        <p:nvSpPr>
          <p:cNvPr id="3" name="Platshållare för innehåll 2">
            <a:extLst>
              <a:ext uri="{FF2B5EF4-FFF2-40B4-BE49-F238E27FC236}">
                <a16:creationId xmlns:a16="http://schemas.microsoft.com/office/drawing/2014/main" id="{08FF98CA-326D-472F-9EF8-45B4F6D1CCBE}"/>
              </a:ext>
            </a:extLst>
          </p:cNvPr>
          <p:cNvSpPr>
            <a:spLocks noGrp="1"/>
          </p:cNvSpPr>
          <p:nvPr>
            <p:ph idx="1"/>
          </p:nvPr>
        </p:nvSpPr>
        <p:spPr>
          <a:xfrm>
            <a:off x="646111" y="1426007"/>
            <a:ext cx="10519193" cy="4822393"/>
          </a:xfrm>
          <a:noFill/>
        </p:spPr>
        <p:txBody>
          <a:bodyPr>
            <a:noAutofit/>
          </a:bodyPr>
          <a:lstStyle/>
          <a:p>
            <a:pPr marL="0" indent="0">
              <a:spcBef>
                <a:spcPts val="0"/>
              </a:spcBef>
              <a:spcAft>
                <a:spcPts val="600"/>
              </a:spcAft>
              <a:buNone/>
            </a:pPr>
            <a:r>
              <a:rPr lang="sv-SE" sz="1400" b="1" dirty="0"/>
              <a:t>Verksamhetsidé</a:t>
            </a:r>
          </a:p>
          <a:p>
            <a:pPr marL="0" indent="0">
              <a:spcBef>
                <a:spcPts val="0"/>
              </a:spcBef>
              <a:spcAft>
                <a:spcPts val="600"/>
              </a:spcAft>
              <a:buNone/>
            </a:pPr>
            <a:r>
              <a:rPr lang="sv-SE" sz="1200" dirty="0"/>
              <a:t>Verksamhetsidén består av två viktiga byggstenar – vad vi erbjuder och vem vi vänder oss till. Det är motsvarigheten till företagens affärsidé och beskriver varför vi finns till, vad vi ska uppnås och vad uppdraget är. Grundfrågan verksamhetsidén ska svara på är: Varför finns vi? </a:t>
            </a:r>
            <a:endParaRPr lang="sv-SE" sz="1200" b="1" dirty="0"/>
          </a:p>
          <a:p>
            <a:pPr marL="0" indent="0">
              <a:spcBef>
                <a:spcPts val="0"/>
              </a:spcBef>
              <a:spcAft>
                <a:spcPts val="600"/>
              </a:spcAft>
              <a:buNone/>
            </a:pPr>
            <a:endParaRPr lang="sv-SE" sz="1000" b="1" dirty="0"/>
          </a:p>
          <a:p>
            <a:pPr marL="0" indent="0">
              <a:spcBef>
                <a:spcPts val="0"/>
              </a:spcBef>
              <a:spcAft>
                <a:spcPts val="600"/>
              </a:spcAft>
              <a:buNone/>
            </a:pPr>
            <a:r>
              <a:rPr lang="sv-SE" sz="1400" b="1" dirty="0"/>
              <a:t>Värdegrund</a:t>
            </a:r>
          </a:p>
          <a:p>
            <a:pPr marL="0" indent="0">
              <a:spcBef>
                <a:spcPts val="0"/>
              </a:spcBef>
              <a:spcAft>
                <a:spcPts val="600"/>
              </a:spcAft>
              <a:buNone/>
            </a:pPr>
            <a:r>
              <a:rPr lang="sv-SE" sz="1200" dirty="0"/>
              <a:t>Värdegrunden fungerar som ett rättesnöre för våra handlingar och beteenden. Den handlar om klubbens kultur och vilka grundläggande gemensamma värderingar vi tycker är viktiga att leva upp till.</a:t>
            </a:r>
          </a:p>
          <a:p>
            <a:pPr marL="0" indent="0">
              <a:spcBef>
                <a:spcPts val="0"/>
              </a:spcBef>
              <a:spcAft>
                <a:spcPts val="600"/>
              </a:spcAft>
              <a:buNone/>
            </a:pPr>
            <a:endParaRPr lang="sv-SE" sz="1000" b="1" dirty="0"/>
          </a:p>
          <a:p>
            <a:pPr marL="0" indent="0">
              <a:spcBef>
                <a:spcPts val="0"/>
              </a:spcBef>
              <a:spcAft>
                <a:spcPts val="600"/>
              </a:spcAft>
              <a:buNone/>
            </a:pPr>
            <a:r>
              <a:rPr lang="sv-SE" sz="1400" b="1" dirty="0"/>
              <a:t>Vision</a:t>
            </a:r>
          </a:p>
          <a:p>
            <a:pPr marL="0" indent="0">
              <a:spcBef>
                <a:spcPts val="0"/>
              </a:spcBef>
              <a:spcAft>
                <a:spcPts val="600"/>
              </a:spcAft>
              <a:buNone/>
            </a:pPr>
            <a:r>
              <a:rPr lang="sv-SE" sz="1200" dirty="0"/>
              <a:t>Visionen ska ge energi och inspiration och peka ut riktningen mot något vi drömmer om och strävar emot, som nästan är omöjligt att nå men är värt att anstränga sig för. Visionen driver oss, talar till våra känslor och vårt behov av mening. </a:t>
            </a:r>
          </a:p>
          <a:p>
            <a:pPr marL="0" indent="0">
              <a:spcBef>
                <a:spcPts val="0"/>
              </a:spcBef>
              <a:spcAft>
                <a:spcPts val="600"/>
              </a:spcAft>
              <a:buNone/>
            </a:pPr>
            <a:br>
              <a:rPr lang="sv-SE" sz="1200" b="1" dirty="0"/>
            </a:br>
            <a:r>
              <a:rPr lang="sv-SE" sz="1400" b="1" dirty="0"/>
              <a:t>Mål och mätpunkter</a:t>
            </a:r>
          </a:p>
          <a:p>
            <a:pPr marL="0" indent="0">
              <a:spcBef>
                <a:spcPts val="0"/>
              </a:spcBef>
              <a:spcAft>
                <a:spcPts val="600"/>
              </a:spcAft>
              <a:buNone/>
            </a:pPr>
            <a:r>
              <a:rPr lang="sv-SE" sz="1200" dirty="0"/>
              <a:t>Mål måste vara tydliga, realistiska, tydliga och mätbara. För att ta fram meningsfulla mål som skapar engagemang och drivkraft tar vi utgångspunkt både i nuläget och de problem vi identifierat (vilka oönskade lägen vi vill förändra) och i klubbens vision (vad vi vill uppnå i framtiden). För att kunna se och utvärdera om vi når målen behövs tidsbestämda, utvärderingsbara och konkreta mätpunkter.  </a:t>
            </a:r>
            <a:endParaRPr lang="sv-SE" sz="1200" b="1" dirty="0"/>
          </a:p>
          <a:p>
            <a:pPr marL="0" indent="0">
              <a:spcBef>
                <a:spcPts val="0"/>
              </a:spcBef>
              <a:spcAft>
                <a:spcPts val="600"/>
              </a:spcAft>
              <a:buNone/>
            </a:pPr>
            <a:endParaRPr lang="sv-SE" sz="1000" b="1" dirty="0"/>
          </a:p>
          <a:p>
            <a:pPr marL="0" indent="0">
              <a:spcBef>
                <a:spcPts val="0"/>
              </a:spcBef>
              <a:spcAft>
                <a:spcPts val="600"/>
              </a:spcAft>
              <a:buNone/>
            </a:pPr>
            <a:r>
              <a:rPr lang="sv-SE" sz="1400" b="1" dirty="0"/>
              <a:t>Rutiner och aktiviteter</a:t>
            </a:r>
          </a:p>
          <a:p>
            <a:pPr marL="0" indent="0">
              <a:spcBef>
                <a:spcPts val="0"/>
              </a:spcBef>
              <a:spcAft>
                <a:spcPts val="600"/>
              </a:spcAft>
              <a:buNone/>
            </a:pPr>
            <a:r>
              <a:rPr lang="sv-SE" sz="1200" dirty="0"/>
              <a:t>För att nå de uppsatta målen krävs att vi gör aktiviteter som tar oss mot målet och skapar rutiner som är annorlunda än det vi gör idag. Rutiner är något som införs och som fortsätter så länge det ger önskat resultat medan en aktivitet är mer avgränsade handlingar, uppgifter eller satsningar som utförs vid en eller ett par tillfällen. </a:t>
            </a:r>
          </a:p>
        </p:txBody>
      </p:sp>
    </p:spTree>
    <p:extLst>
      <p:ext uri="{BB962C8B-B14F-4D97-AF65-F5344CB8AC3E}">
        <p14:creationId xmlns:p14="http://schemas.microsoft.com/office/powerpoint/2010/main" val="103476214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Bildobjekt 4">
            <a:extLst>
              <a:ext uri="{FF2B5EF4-FFF2-40B4-BE49-F238E27FC236}">
                <a16:creationId xmlns:a16="http://schemas.microsoft.com/office/drawing/2014/main" id="{2A27FA90-BF92-473A-AB1A-29B0226DAA29}"/>
              </a:ext>
            </a:extLst>
          </p:cNvPr>
          <p:cNvPicPr>
            <a:picLocks noChangeAspect="1"/>
          </p:cNvPicPr>
          <p:nvPr/>
        </p:nvPicPr>
        <p:blipFill>
          <a:blip r:embed="rId3">
            <a:duotone>
              <a:schemeClr val="bg2">
                <a:shade val="45000"/>
                <a:satMod val="135000"/>
              </a:schemeClr>
              <a:prstClr val="white"/>
            </a:duotone>
          </a:blip>
          <a:stretch>
            <a:fillRect/>
          </a:stretch>
        </p:blipFill>
        <p:spPr>
          <a:xfrm>
            <a:off x="793607" y="960564"/>
            <a:ext cx="10224199" cy="5753277"/>
          </a:xfrm>
          <a:prstGeom prst="rect">
            <a:avLst/>
          </a:prstGeom>
          <a:solidFill>
            <a:schemeClr val="accent5">
              <a:tint val="40000"/>
              <a:alpha val="52000"/>
            </a:schemeClr>
          </a:solidFill>
          <a:ln>
            <a:solidFill>
              <a:srgbClr val="84100E"/>
            </a:solidFill>
          </a:ln>
          <a:effectLst>
            <a:softEdge rad="774700"/>
          </a:effectLst>
        </p:spPr>
      </p:pic>
      <p:sp>
        <p:nvSpPr>
          <p:cNvPr id="2" name="Rubrik 1">
            <a:extLst>
              <a:ext uri="{FF2B5EF4-FFF2-40B4-BE49-F238E27FC236}">
                <a16:creationId xmlns:a16="http://schemas.microsoft.com/office/drawing/2014/main" id="{05C03A3C-ED0A-47FE-91C8-7C6FD95C99BE}"/>
              </a:ext>
            </a:extLst>
          </p:cNvPr>
          <p:cNvSpPr>
            <a:spLocks noGrp="1"/>
          </p:cNvSpPr>
          <p:nvPr>
            <p:ph type="title"/>
          </p:nvPr>
        </p:nvSpPr>
        <p:spPr/>
        <p:txBody>
          <a:bodyPr/>
          <a:lstStyle/>
          <a:p>
            <a:r>
              <a:rPr lang="sv-SE" b="1" dirty="0"/>
              <a:t>Inledning</a:t>
            </a:r>
          </a:p>
        </p:txBody>
      </p:sp>
      <p:sp>
        <p:nvSpPr>
          <p:cNvPr id="3" name="Platshållare för innehåll 2">
            <a:extLst>
              <a:ext uri="{FF2B5EF4-FFF2-40B4-BE49-F238E27FC236}">
                <a16:creationId xmlns:a16="http://schemas.microsoft.com/office/drawing/2014/main" id="{08FF98CA-326D-472F-9EF8-45B4F6D1CCBE}"/>
              </a:ext>
            </a:extLst>
          </p:cNvPr>
          <p:cNvSpPr>
            <a:spLocks noGrp="1"/>
          </p:cNvSpPr>
          <p:nvPr>
            <p:ph idx="1"/>
          </p:nvPr>
        </p:nvSpPr>
        <p:spPr>
          <a:xfrm>
            <a:off x="793607" y="1853248"/>
            <a:ext cx="8530868" cy="4395151"/>
          </a:xfrm>
          <a:noFill/>
        </p:spPr>
        <p:txBody>
          <a:bodyPr>
            <a:normAutofit fontScale="85000" lnSpcReduction="10000"/>
          </a:bodyPr>
          <a:lstStyle/>
          <a:p>
            <a:pPr marL="0" indent="0">
              <a:spcBef>
                <a:spcPts val="0"/>
              </a:spcBef>
              <a:spcAft>
                <a:spcPts val="600"/>
              </a:spcAft>
              <a:buNone/>
            </a:pPr>
            <a:r>
              <a:rPr lang="sv-SE" sz="1700" dirty="0"/>
              <a:t>Idrotten golf har en lång historia och är förknippad med traditioner och både skrivna och oskrivna regler. I en tid då fler och fler upptäcker och vill prova på golfsporten måste Vreta Kloster GK leva upp till nya traditioner, regler och koder. Vi behöver hitta olika sätt att möta den nya efterfrågan och ny medlemmars förväntningar och agerande på klubben. </a:t>
            </a:r>
          </a:p>
          <a:p>
            <a:pPr marL="0" indent="0">
              <a:spcBef>
                <a:spcPts val="0"/>
              </a:spcBef>
              <a:spcAft>
                <a:spcPts val="600"/>
              </a:spcAft>
              <a:buNone/>
            </a:pPr>
            <a:r>
              <a:rPr lang="sv-SE" sz="1700" dirty="0"/>
              <a:t>Vreta Kloster GK har därför skapat denna handlingsplan i linje med jämställdhetsarbetet inom ”Vision 50/50” för att genomlysa befintlig verksamhet och skapa framtida möjligheter för fler att prova på golfsporten och känna sig välkomna på vår anläggning. Jämställdhet i detta sammanhang omfattar en inkluderande attityd till alla som besöker oss, oavsett anledning. </a:t>
            </a:r>
          </a:p>
          <a:p>
            <a:pPr marL="0" indent="0">
              <a:spcBef>
                <a:spcPts val="0"/>
              </a:spcBef>
              <a:spcAft>
                <a:spcPts val="600"/>
              </a:spcAft>
              <a:buNone/>
            </a:pPr>
            <a:r>
              <a:rPr lang="sv-SE" sz="1700" dirty="0"/>
              <a:t>Vreta Kloster GK vill att alla som besöker oss ska känna sig välkomna och omhändertagna. Alla som besöker oss ska lämna vår anläggning med en vilja att återvända.</a:t>
            </a:r>
          </a:p>
          <a:p>
            <a:pPr marL="0" indent="0">
              <a:spcBef>
                <a:spcPts val="0"/>
              </a:spcBef>
              <a:spcAft>
                <a:spcPts val="600"/>
              </a:spcAft>
              <a:buNone/>
            </a:pPr>
            <a:r>
              <a:rPr lang="sv-SE" sz="1700" dirty="0"/>
              <a:t>Handlingsplanen innehåller Vreta Kloster GK:s vision, verksamhetsidé och värdeord. Dessutom återfinns de aktiviteter som vi i detta arbete har identifierat för att Vreta Kloster GK ska utvecklas till en mer inkluderande klubb och anläggning.</a:t>
            </a:r>
            <a:endParaRPr lang="sv-SE" sz="1700" dirty="0">
              <a:solidFill>
                <a:sysClr val="windowText" lastClr="000000"/>
              </a:solidFill>
            </a:endParaRPr>
          </a:p>
          <a:p>
            <a:pPr marL="0" indent="0">
              <a:spcBef>
                <a:spcPts val="0"/>
              </a:spcBef>
              <a:spcAft>
                <a:spcPts val="600"/>
              </a:spcAft>
              <a:buNone/>
            </a:pPr>
            <a:endParaRPr lang="sv-SE" i="1" dirty="0">
              <a:solidFill>
                <a:sysClr val="windowText" lastClr="000000"/>
              </a:solidFill>
            </a:endParaRPr>
          </a:p>
          <a:p>
            <a:pPr marL="0" indent="0">
              <a:spcBef>
                <a:spcPts val="0"/>
              </a:spcBef>
              <a:spcAft>
                <a:spcPts val="600"/>
              </a:spcAft>
              <a:buNone/>
            </a:pPr>
            <a:r>
              <a:rPr lang="sv-SE" sz="1600" b="1" i="1" dirty="0"/>
              <a:t>Hans Westin</a:t>
            </a:r>
            <a:br>
              <a:rPr lang="sv-SE" sz="1600" i="1" dirty="0"/>
            </a:br>
            <a:r>
              <a:rPr lang="sv-SE" sz="1600" i="1" dirty="0"/>
              <a:t>Styrelseordförande</a:t>
            </a:r>
            <a:br>
              <a:rPr lang="sv-SE" sz="1600" i="1" dirty="0"/>
            </a:br>
            <a:r>
              <a:rPr lang="sv-SE" sz="1600" i="1" dirty="0"/>
              <a:t>Vreta Kloster GK</a:t>
            </a:r>
          </a:p>
          <a:p>
            <a:pPr>
              <a:spcBef>
                <a:spcPts val="0"/>
              </a:spcBef>
              <a:spcAft>
                <a:spcPts val="600"/>
              </a:spcAft>
            </a:pPr>
            <a:endParaRPr lang="sv-SE" dirty="0">
              <a:solidFill>
                <a:sysClr val="windowText" lastClr="000000"/>
              </a:solidFill>
            </a:endParaRPr>
          </a:p>
        </p:txBody>
      </p:sp>
    </p:spTree>
    <p:extLst>
      <p:ext uri="{BB962C8B-B14F-4D97-AF65-F5344CB8AC3E}">
        <p14:creationId xmlns:p14="http://schemas.microsoft.com/office/powerpoint/2010/main" val="389304686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ell 2"/>
          <p:cNvGraphicFramePr>
            <a:graphicFrameLocks noGrp="1"/>
          </p:cNvGraphicFramePr>
          <p:nvPr>
            <p:extLst>
              <p:ext uri="{D42A27DB-BD31-4B8C-83A1-F6EECF244321}">
                <p14:modId xmlns:p14="http://schemas.microsoft.com/office/powerpoint/2010/main" val="3651641538"/>
              </p:ext>
            </p:extLst>
          </p:nvPr>
        </p:nvGraphicFramePr>
        <p:xfrm>
          <a:off x="-2" y="1"/>
          <a:ext cx="12192000" cy="7394509"/>
        </p:xfrm>
        <a:graphic>
          <a:graphicData uri="http://schemas.openxmlformats.org/drawingml/2006/table">
            <a:tbl>
              <a:tblPr bandRow="1">
                <a:tableStyleId>{7DF18680-E054-41AD-8BC1-D1AEF772440D}</a:tableStyleId>
              </a:tblPr>
              <a:tblGrid>
                <a:gridCol w="4487781">
                  <a:extLst>
                    <a:ext uri="{9D8B030D-6E8A-4147-A177-3AD203B41FA5}">
                      <a16:colId xmlns:a16="http://schemas.microsoft.com/office/drawing/2014/main" val="4155557993"/>
                    </a:ext>
                  </a:extLst>
                </a:gridCol>
                <a:gridCol w="7704219">
                  <a:extLst>
                    <a:ext uri="{9D8B030D-6E8A-4147-A177-3AD203B41FA5}">
                      <a16:colId xmlns:a16="http://schemas.microsoft.com/office/drawing/2014/main" val="1311620264"/>
                    </a:ext>
                  </a:extLst>
                </a:gridCol>
              </a:tblGrid>
              <a:tr h="866273">
                <a:tc gridSpan="2">
                  <a:txBody>
                    <a:bodyPr/>
                    <a:lstStyle/>
                    <a:p>
                      <a:pPr algn="ctr">
                        <a:lnSpc>
                          <a:spcPct val="100000"/>
                        </a:lnSpc>
                      </a:pPr>
                      <a:r>
                        <a:rPr lang="sv-SE" sz="2800" b="1" kern="1200" dirty="0">
                          <a:solidFill>
                            <a:schemeClr val="lt1"/>
                          </a:solidFill>
                          <a:latin typeface="+mn-lt"/>
                          <a:ea typeface="+mn-ea"/>
                          <a:cs typeface="+mn-cs"/>
                        </a:rPr>
                        <a:t>VRETA KLOSTER GK</a:t>
                      </a:r>
                    </a:p>
                  </a:txBody>
                  <a:tcPr marL="144000" marR="144000" marT="144000" marB="144000" anchor="ctr">
                    <a:solidFill>
                      <a:srgbClr val="84100E"/>
                    </a:solidFill>
                  </a:tcPr>
                </a:tc>
                <a:tc hMerge="1">
                  <a:txBody>
                    <a:bodyPr/>
                    <a:lstStyle/>
                    <a:p>
                      <a:endParaRPr lang="sv-SE"/>
                    </a:p>
                  </a:txBody>
                  <a:tcPr/>
                </a:tc>
                <a:extLst>
                  <a:ext uri="{0D108BD9-81ED-4DB2-BD59-A6C34878D82A}">
                    <a16:rowId xmlns:a16="http://schemas.microsoft.com/office/drawing/2014/main" val="3432691949"/>
                  </a:ext>
                </a:extLst>
              </a:tr>
              <a:tr h="727950">
                <a:tc gridSpan="2">
                  <a:txBody>
                    <a:bodyPr/>
                    <a:lstStyle/>
                    <a:p>
                      <a:pPr algn="ctr">
                        <a:lnSpc>
                          <a:spcPct val="100000"/>
                        </a:lnSpc>
                      </a:pPr>
                      <a:r>
                        <a:rPr lang="sv-SE" sz="2000" b="1" kern="1200" dirty="0">
                          <a:solidFill>
                            <a:schemeClr val="lt1"/>
                          </a:solidFill>
                          <a:latin typeface="+mn-lt"/>
                          <a:ea typeface="+mn-ea"/>
                          <a:cs typeface="+mn-cs"/>
                        </a:rPr>
                        <a:t>VÄRDEORD</a:t>
                      </a:r>
                      <a:endParaRPr lang="sv-SE" sz="1800" b="1" kern="1200" dirty="0">
                        <a:solidFill>
                          <a:schemeClr val="lt1"/>
                        </a:solidFill>
                        <a:latin typeface="+mn-lt"/>
                        <a:ea typeface="+mn-ea"/>
                        <a:cs typeface="+mn-cs"/>
                      </a:endParaRPr>
                    </a:p>
                  </a:txBody>
                  <a:tcPr marL="144000" marR="144000" marT="144000" marB="144000" anchor="b">
                    <a:solidFill>
                      <a:srgbClr val="0E3847"/>
                    </a:solidFill>
                  </a:tcPr>
                </a:tc>
                <a:tc hMerge="1">
                  <a:txBody>
                    <a:bodyPr/>
                    <a:lstStyle/>
                    <a:p>
                      <a:endParaRPr lang="sv-SE"/>
                    </a:p>
                  </a:txBody>
                  <a:tcPr/>
                </a:tc>
                <a:extLst>
                  <a:ext uri="{0D108BD9-81ED-4DB2-BD59-A6C34878D82A}">
                    <a16:rowId xmlns:a16="http://schemas.microsoft.com/office/drawing/2014/main" val="1289632242"/>
                  </a:ext>
                </a:extLst>
              </a:tr>
              <a:tr h="1240171">
                <a:tc>
                  <a:txBody>
                    <a:bodyPr/>
                    <a:lstStyle/>
                    <a:p>
                      <a:pPr algn="l">
                        <a:lnSpc>
                          <a:spcPct val="100000"/>
                        </a:lnSpc>
                      </a:pPr>
                      <a:r>
                        <a:rPr lang="sv-SE" sz="1800" b="1" kern="1200" baseline="0" dirty="0">
                          <a:solidFill>
                            <a:schemeClr val="bg1"/>
                          </a:solidFill>
                          <a:latin typeface="+mn-lt"/>
                          <a:ea typeface="+mn-ea"/>
                          <a:cs typeface="+mn-cs"/>
                        </a:rPr>
                        <a:t>Idrottens värdegrund enligt Riksidrottsförbundet</a:t>
                      </a:r>
                    </a:p>
                  </a:txBody>
                  <a:tcPr marL="144000" marR="144000" marT="144000" marB="144000" anchor="ctr"/>
                </a:tc>
                <a:tc>
                  <a:txBody>
                    <a:bodyPr/>
                    <a:lstStyle/>
                    <a:p>
                      <a:pPr algn="l">
                        <a:lnSpc>
                          <a:spcPct val="100000"/>
                        </a:lnSpc>
                      </a:pPr>
                      <a:r>
                        <a:rPr lang="sv-SE" sz="1800" b="0" kern="1200" baseline="0" dirty="0">
                          <a:solidFill>
                            <a:schemeClr val="bg1"/>
                          </a:solidFill>
                          <a:latin typeface="+mn-lt"/>
                          <a:ea typeface="+mn-ea"/>
                          <a:cs typeface="+mn-cs"/>
                        </a:rPr>
                        <a:t>Glädje och gemenskap</a:t>
                      </a:r>
                    </a:p>
                    <a:p>
                      <a:pPr algn="l">
                        <a:lnSpc>
                          <a:spcPct val="100000"/>
                        </a:lnSpc>
                      </a:pPr>
                      <a:r>
                        <a:rPr lang="sv-SE" sz="1800" b="0" kern="1200" baseline="0" dirty="0">
                          <a:solidFill>
                            <a:schemeClr val="bg1"/>
                          </a:solidFill>
                          <a:latin typeface="+mn-lt"/>
                          <a:ea typeface="+mn-ea"/>
                          <a:cs typeface="+mn-cs"/>
                        </a:rPr>
                        <a:t>Demokrati och delaktighet</a:t>
                      </a:r>
                    </a:p>
                    <a:p>
                      <a:pPr algn="l">
                        <a:lnSpc>
                          <a:spcPct val="100000"/>
                        </a:lnSpc>
                      </a:pPr>
                      <a:r>
                        <a:rPr lang="sv-SE" sz="1800" b="0" kern="1200" baseline="0" dirty="0">
                          <a:solidFill>
                            <a:schemeClr val="bg1"/>
                          </a:solidFill>
                          <a:latin typeface="+mn-lt"/>
                          <a:ea typeface="+mn-ea"/>
                          <a:cs typeface="+mn-cs"/>
                        </a:rPr>
                        <a:t>Allas rätt att vara med</a:t>
                      </a:r>
                    </a:p>
                    <a:p>
                      <a:pPr algn="l">
                        <a:lnSpc>
                          <a:spcPct val="100000"/>
                        </a:lnSpc>
                      </a:pPr>
                      <a:r>
                        <a:rPr lang="sv-SE" sz="1800" b="0" kern="1200" baseline="0" dirty="0">
                          <a:solidFill>
                            <a:schemeClr val="bg1"/>
                          </a:solidFill>
                          <a:latin typeface="+mn-lt"/>
                          <a:ea typeface="+mn-ea"/>
                          <a:cs typeface="+mn-cs"/>
                        </a:rPr>
                        <a:t>Rent spel</a:t>
                      </a:r>
                    </a:p>
                  </a:txBody>
                  <a:tcPr marL="144000" marR="144000" marT="144000" marB="144000" anchor="ctr">
                    <a:solidFill>
                      <a:srgbClr val="E9EDEF"/>
                    </a:solidFill>
                  </a:tcPr>
                </a:tc>
                <a:extLst>
                  <a:ext uri="{0D108BD9-81ED-4DB2-BD59-A6C34878D82A}">
                    <a16:rowId xmlns:a16="http://schemas.microsoft.com/office/drawing/2014/main" val="2252543014"/>
                  </a:ext>
                </a:extLst>
              </a:tr>
              <a:tr h="737096">
                <a:tc gridSpan="2">
                  <a:txBody>
                    <a:bodyPr/>
                    <a:lstStyle/>
                    <a:p>
                      <a:pPr algn="ctr">
                        <a:lnSpc>
                          <a:spcPct val="100000"/>
                        </a:lnSpc>
                      </a:pPr>
                      <a:endParaRPr lang="sv-SE" sz="2000" b="1" kern="1200" dirty="0">
                        <a:solidFill>
                          <a:schemeClr val="lt1"/>
                        </a:solidFill>
                        <a:latin typeface="+mn-lt"/>
                        <a:ea typeface="+mn-ea"/>
                        <a:cs typeface="+mn-cs"/>
                      </a:endParaRPr>
                    </a:p>
                  </a:txBody>
                  <a:tcPr marL="144000" marR="144000" marT="144000" marB="144000" anchor="b">
                    <a:solidFill>
                      <a:srgbClr val="0E3847"/>
                    </a:solidFill>
                  </a:tcPr>
                </a:tc>
                <a:tc hMerge="1">
                  <a:txBody>
                    <a:bodyPr/>
                    <a:lstStyle/>
                    <a:p>
                      <a:endParaRPr lang="sv-SE"/>
                    </a:p>
                  </a:txBody>
                  <a:tcPr/>
                </a:tc>
                <a:extLst>
                  <a:ext uri="{0D108BD9-81ED-4DB2-BD59-A6C34878D82A}">
                    <a16:rowId xmlns:a16="http://schemas.microsoft.com/office/drawing/2014/main" val="1188199536"/>
                  </a:ext>
                </a:extLst>
              </a:tr>
              <a:tr h="1240171">
                <a:tc>
                  <a:txBody>
                    <a:bodyPr/>
                    <a:lstStyle/>
                    <a:p>
                      <a:pPr algn="l">
                        <a:lnSpc>
                          <a:spcPct val="100000"/>
                        </a:lnSpc>
                      </a:pPr>
                      <a:r>
                        <a:rPr lang="sv-SE" sz="1800" b="1" dirty="0">
                          <a:solidFill>
                            <a:schemeClr val="bg1"/>
                          </a:solidFill>
                        </a:rPr>
                        <a:t>För Vreta Kloster GK betyder dessa:</a:t>
                      </a:r>
                    </a:p>
                  </a:txBody>
                  <a:tcPr marL="144000" marR="144000" marT="144000" marB="144000" anchor="ctr"/>
                </a:tc>
                <a:tc>
                  <a:txBody>
                    <a:bodyPr/>
                    <a:lstStyle/>
                    <a:p>
                      <a:pPr algn="l">
                        <a:lnSpc>
                          <a:spcPct val="100000"/>
                        </a:lnSpc>
                      </a:pPr>
                      <a:r>
                        <a:rPr lang="sv-SE" sz="1600" b="0" dirty="0">
                          <a:solidFill>
                            <a:schemeClr val="bg1"/>
                          </a:solidFill>
                        </a:rPr>
                        <a:t>Inkludering</a:t>
                      </a:r>
                    </a:p>
                    <a:p>
                      <a:pPr algn="l">
                        <a:lnSpc>
                          <a:spcPct val="100000"/>
                        </a:lnSpc>
                      </a:pPr>
                      <a:r>
                        <a:rPr lang="sv-SE" sz="1600" b="0" dirty="0">
                          <a:solidFill>
                            <a:schemeClr val="bg1"/>
                          </a:solidFill>
                        </a:rPr>
                        <a:t>Respekt</a:t>
                      </a:r>
                    </a:p>
                    <a:p>
                      <a:pPr algn="l">
                        <a:lnSpc>
                          <a:spcPct val="100000"/>
                        </a:lnSpc>
                      </a:pPr>
                      <a:r>
                        <a:rPr lang="sv-SE" sz="1600" b="0" dirty="0">
                          <a:solidFill>
                            <a:schemeClr val="bg1"/>
                          </a:solidFill>
                        </a:rPr>
                        <a:t>Bli sedd och hörd</a:t>
                      </a:r>
                    </a:p>
                    <a:p>
                      <a:pPr algn="l">
                        <a:lnSpc>
                          <a:spcPct val="100000"/>
                        </a:lnSpc>
                      </a:pPr>
                      <a:r>
                        <a:rPr lang="sv-SE" sz="1600" b="0" dirty="0">
                          <a:solidFill>
                            <a:schemeClr val="bg1"/>
                          </a:solidFill>
                        </a:rPr>
                        <a:t>Ett skönt ställe att hänga på</a:t>
                      </a:r>
                    </a:p>
                    <a:p>
                      <a:pPr algn="l">
                        <a:lnSpc>
                          <a:spcPct val="100000"/>
                        </a:lnSpc>
                      </a:pPr>
                      <a:r>
                        <a:rPr lang="sv-SE" sz="1600" b="0" dirty="0">
                          <a:solidFill>
                            <a:schemeClr val="bg1"/>
                          </a:solidFill>
                        </a:rPr>
                        <a:t>Ärlighet – sportsligt uppträdande</a:t>
                      </a:r>
                    </a:p>
                  </a:txBody>
                  <a:tcPr marL="144000" marR="144000" marT="144000" marB="144000" anchor="ctr">
                    <a:solidFill>
                      <a:srgbClr val="E9EDEF"/>
                    </a:solidFill>
                  </a:tcPr>
                </a:tc>
                <a:extLst>
                  <a:ext uri="{0D108BD9-81ED-4DB2-BD59-A6C34878D82A}">
                    <a16:rowId xmlns:a16="http://schemas.microsoft.com/office/drawing/2014/main" val="1528176136"/>
                  </a:ext>
                </a:extLst>
              </a:tr>
              <a:tr h="737097">
                <a:tc gridSpan="2">
                  <a:txBody>
                    <a:bodyPr/>
                    <a:lstStyle/>
                    <a:p>
                      <a:pPr marL="0" lvl="1" algn="ctr" defTabSz="457200" rtl="0" eaLnBrk="1" latinLnBrk="0" hangingPunct="1">
                        <a:lnSpc>
                          <a:spcPct val="100000"/>
                        </a:lnSpc>
                      </a:pPr>
                      <a:endParaRPr lang="sv-SE" sz="1800" b="1" kern="1200" dirty="0">
                        <a:solidFill>
                          <a:schemeClr val="lt1"/>
                        </a:solidFill>
                        <a:latin typeface="+mn-lt"/>
                        <a:ea typeface="+mn-ea"/>
                        <a:cs typeface="+mn-cs"/>
                      </a:endParaRPr>
                    </a:p>
                  </a:txBody>
                  <a:tcPr marL="144000" marR="144000" marT="144000" marB="144000" anchor="b">
                    <a:solidFill>
                      <a:srgbClr val="0E3847"/>
                    </a:solidFill>
                  </a:tcPr>
                </a:tc>
                <a:tc hMerge="1">
                  <a:txBody>
                    <a:bodyPr/>
                    <a:lstStyle/>
                    <a:p>
                      <a:endParaRPr lang="sv-SE"/>
                    </a:p>
                  </a:txBody>
                  <a:tcPr/>
                </a:tc>
                <a:extLst>
                  <a:ext uri="{0D108BD9-81ED-4DB2-BD59-A6C34878D82A}">
                    <a16:rowId xmlns:a16="http://schemas.microsoft.com/office/drawing/2014/main" val="1471004188"/>
                  </a:ext>
                </a:extLst>
              </a:tr>
              <a:tr h="1433613">
                <a:tc>
                  <a:txBody>
                    <a:bodyPr/>
                    <a:lstStyle/>
                    <a:p>
                      <a:pPr algn="l">
                        <a:lnSpc>
                          <a:spcPct val="100000"/>
                        </a:lnSpc>
                      </a:pPr>
                      <a:endParaRPr lang="sv-SE" sz="1800" b="1" dirty="0">
                        <a:solidFill>
                          <a:schemeClr val="bg1"/>
                        </a:solidFill>
                      </a:endParaRPr>
                    </a:p>
                  </a:txBody>
                  <a:tcPr marL="144000" marR="144000" marT="144000" marB="144000" anchor="ctr"/>
                </a:tc>
                <a:tc>
                  <a:txBody>
                    <a:bodyPr/>
                    <a:lstStyle/>
                    <a:p>
                      <a:pPr algn="l">
                        <a:lnSpc>
                          <a:spcPct val="100000"/>
                        </a:lnSpc>
                      </a:pPr>
                      <a:endParaRPr lang="sv-SE" sz="1800" b="1" dirty="0">
                        <a:solidFill>
                          <a:schemeClr val="bg1"/>
                        </a:solidFill>
                      </a:endParaRPr>
                    </a:p>
                  </a:txBody>
                  <a:tcPr marL="144000" marR="144000" marT="144000" marB="144000" anchor="ctr">
                    <a:solidFill>
                      <a:srgbClr val="E9EDEF"/>
                    </a:solidFill>
                  </a:tcPr>
                </a:tc>
                <a:extLst>
                  <a:ext uri="{0D108BD9-81ED-4DB2-BD59-A6C34878D82A}">
                    <a16:rowId xmlns:a16="http://schemas.microsoft.com/office/drawing/2014/main" val="4006141848"/>
                  </a:ext>
                </a:extLst>
              </a:tr>
            </a:tbl>
          </a:graphicData>
        </a:graphic>
      </p:graphicFrame>
    </p:spTree>
    <p:extLst>
      <p:ext uri="{BB962C8B-B14F-4D97-AF65-F5344CB8AC3E}">
        <p14:creationId xmlns:p14="http://schemas.microsoft.com/office/powerpoint/2010/main" val="19654639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aphicFrame>
        <p:nvGraphicFramePr>
          <p:cNvPr id="3" name="Tabell 2"/>
          <p:cNvGraphicFramePr>
            <a:graphicFrameLocks noGrp="1"/>
          </p:cNvGraphicFramePr>
          <p:nvPr>
            <p:extLst>
              <p:ext uri="{D42A27DB-BD31-4B8C-83A1-F6EECF244321}">
                <p14:modId xmlns:p14="http://schemas.microsoft.com/office/powerpoint/2010/main" val="1169274376"/>
              </p:ext>
            </p:extLst>
          </p:nvPr>
        </p:nvGraphicFramePr>
        <p:xfrm>
          <a:off x="-2" y="1"/>
          <a:ext cx="12192000" cy="7272589"/>
        </p:xfrm>
        <a:graphic>
          <a:graphicData uri="http://schemas.openxmlformats.org/drawingml/2006/table">
            <a:tbl>
              <a:tblPr bandRow="1">
                <a:tableStyleId>{7DF18680-E054-41AD-8BC1-D1AEF772440D}</a:tableStyleId>
              </a:tblPr>
              <a:tblGrid>
                <a:gridCol w="4487781">
                  <a:extLst>
                    <a:ext uri="{9D8B030D-6E8A-4147-A177-3AD203B41FA5}">
                      <a16:colId xmlns:a16="http://schemas.microsoft.com/office/drawing/2014/main" val="4155557993"/>
                    </a:ext>
                  </a:extLst>
                </a:gridCol>
                <a:gridCol w="7704219">
                  <a:extLst>
                    <a:ext uri="{9D8B030D-6E8A-4147-A177-3AD203B41FA5}">
                      <a16:colId xmlns:a16="http://schemas.microsoft.com/office/drawing/2014/main" val="1311620264"/>
                    </a:ext>
                  </a:extLst>
                </a:gridCol>
              </a:tblGrid>
              <a:tr h="866273">
                <a:tc gridSpan="2">
                  <a:txBody>
                    <a:bodyPr/>
                    <a:lstStyle/>
                    <a:p>
                      <a:pPr algn="ctr">
                        <a:lnSpc>
                          <a:spcPct val="100000"/>
                        </a:lnSpc>
                      </a:pPr>
                      <a:r>
                        <a:rPr lang="sv-SE" sz="2400" b="1" kern="1200" dirty="0">
                          <a:solidFill>
                            <a:schemeClr val="lt1"/>
                          </a:solidFill>
                          <a:latin typeface="+mn-lt"/>
                          <a:ea typeface="+mn-ea"/>
                          <a:cs typeface="+mn-cs"/>
                        </a:rPr>
                        <a:t>VRETA KLOSTER GK</a:t>
                      </a:r>
                    </a:p>
                  </a:txBody>
                  <a:tcPr marL="144000" marR="144000" marT="144000" marB="144000" anchor="ctr">
                    <a:solidFill>
                      <a:srgbClr val="84100E"/>
                    </a:solidFill>
                  </a:tcPr>
                </a:tc>
                <a:tc hMerge="1">
                  <a:txBody>
                    <a:bodyPr/>
                    <a:lstStyle/>
                    <a:p>
                      <a:endParaRPr lang="sv-SE"/>
                    </a:p>
                  </a:txBody>
                  <a:tcPr/>
                </a:tc>
                <a:extLst>
                  <a:ext uri="{0D108BD9-81ED-4DB2-BD59-A6C34878D82A}">
                    <a16:rowId xmlns:a16="http://schemas.microsoft.com/office/drawing/2014/main" val="3432691949"/>
                  </a:ext>
                </a:extLst>
              </a:tr>
              <a:tr h="727950">
                <a:tc gridSpan="2">
                  <a:txBody>
                    <a:bodyPr/>
                    <a:lstStyle/>
                    <a:p>
                      <a:pPr algn="ctr">
                        <a:lnSpc>
                          <a:spcPct val="100000"/>
                        </a:lnSpc>
                      </a:pPr>
                      <a:r>
                        <a:rPr lang="sv-SE" sz="2000" b="1" kern="1200" dirty="0">
                          <a:solidFill>
                            <a:schemeClr val="lt1"/>
                          </a:solidFill>
                          <a:latin typeface="+mn-lt"/>
                          <a:ea typeface="+mn-ea"/>
                          <a:cs typeface="+mn-cs"/>
                        </a:rPr>
                        <a:t>VERKSAMHETSIDÉ</a:t>
                      </a:r>
                      <a:endParaRPr lang="sv-SE" sz="1800" b="1" kern="1200" dirty="0">
                        <a:solidFill>
                          <a:schemeClr val="lt1"/>
                        </a:solidFill>
                        <a:latin typeface="+mn-lt"/>
                        <a:ea typeface="+mn-ea"/>
                        <a:cs typeface="+mn-cs"/>
                      </a:endParaRPr>
                    </a:p>
                  </a:txBody>
                  <a:tcPr marL="144000" marR="144000" marT="144000" marB="144000" anchor="b">
                    <a:solidFill>
                      <a:srgbClr val="0E3847"/>
                    </a:solidFill>
                  </a:tcPr>
                </a:tc>
                <a:tc hMerge="1">
                  <a:txBody>
                    <a:bodyPr/>
                    <a:lstStyle/>
                    <a:p>
                      <a:endParaRPr lang="sv-SE"/>
                    </a:p>
                  </a:txBody>
                  <a:tcPr/>
                </a:tc>
                <a:extLst>
                  <a:ext uri="{0D108BD9-81ED-4DB2-BD59-A6C34878D82A}">
                    <a16:rowId xmlns:a16="http://schemas.microsoft.com/office/drawing/2014/main" val="1289632242"/>
                  </a:ext>
                </a:extLst>
              </a:tr>
              <a:tr h="1240171">
                <a:tc>
                  <a:txBody>
                    <a:bodyPr/>
                    <a:lstStyle/>
                    <a:p>
                      <a:pPr algn="l">
                        <a:lnSpc>
                          <a:spcPct val="100000"/>
                        </a:lnSpc>
                      </a:pPr>
                      <a:r>
                        <a:rPr lang="sv-SE" sz="1600" b="1" kern="1200" baseline="0" dirty="0">
                          <a:solidFill>
                            <a:schemeClr val="bg1"/>
                          </a:solidFill>
                          <a:latin typeface="+mn-lt"/>
                          <a:ea typeface="+mn-ea"/>
                          <a:cs typeface="+mn-cs"/>
                        </a:rPr>
                        <a:t>Idrottens Verksamhetsidé</a:t>
                      </a:r>
                    </a:p>
                    <a:p>
                      <a:pPr algn="l">
                        <a:lnSpc>
                          <a:spcPct val="100000"/>
                        </a:lnSpc>
                      </a:pPr>
                      <a:r>
                        <a:rPr lang="sv-SE" sz="1600" b="1" kern="1200" baseline="0" dirty="0">
                          <a:solidFill>
                            <a:schemeClr val="bg1"/>
                          </a:solidFill>
                          <a:latin typeface="+mn-lt"/>
                          <a:ea typeface="+mn-ea"/>
                          <a:cs typeface="+mn-cs"/>
                        </a:rPr>
                        <a:t>”Vi bedriver idrott i föreningar för att ha roligt, må bra och utvecklas under hela livet”</a:t>
                      </a:r>
                    </a:p>
                  </a:txBody>
                  <a:tcPr marL="144000" marR="144000" marT="144000" marB="144000" anchor="ct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sv-SE" sz="1600" kern="1200" dirty="0"/>
                        <a:t>Vi är en klubb där medlemmar och gäster ska trivas och utvecklas under hela livet. I en naturskön miljö erbjuder vi mer än bara golf genom att bedriva verksamhet året runt.</a:t>
                      </a:r>
                      <a:endParaRPr lang="sv-SE" sz="1800" b="1" dirty="0">
                        <a:solidFill>
                          <a:schemeClr val="bg1"/>
                        </a:solidFill>
                      </a:endParaRPr>
                    </a:p>
                    <a:p>
                      <a:pPr algn="l">
                        <a:lnSpc>
                          <a:spcPct val="100000"/>
                        </a:lnSpc>
                      </a:pPr>
                      <a:r>
                        <a:rPr lang="sv-SE" sz="1600" dirty="0"/>
                        <a:t> </a:t>
                      </a:r>
                      <a:endParaRPr lang="sv-SE" sz="1800" b="1" kern="1200" baseline="0" dirty="0">
                        <a:solidFill>
                          <a:schemeClr val="bg1"/>
                        </a:solidFill>
                        <a:latin typeface="+mn-lt"/>
                        <a:ea typeface="+mn-ea"/>
                        <a:cs typeface="+mn-cs"/>
                      </a:endParaRPr>
                    </a:p>
                  </a:txBody>
                  <a:tcPr marL="144000" marR="144000" marT="144000" marB="144000" anchor="ctr">
                    <a:solidFill>
                      <a:srgbClr val="E9EDEF"/>
                    </a:solidFill>
                  </a:tcPr>
                </a:tc>
                <a:extLst>
                  <a:ext uri="{0D108BD9-81ED-4DB2-BD59-A6C34878D82A}">
                    <a16:rowId xmlns:a16="http://schemas.microsoft.com/office/drawing/2014/main" val="2252543014"/>
                  </a:ext>
                </a:extLst>
              </a:tr>
              <a:tr h="737096">
                <a:tc gridSpan="2">
                  <a:txBody>
                    <a:bodyPr/>
                    <a:lstStyle/>
                    <a:p>
                      <a:pPr algn="ctr">
                        <a:lnSpc>
                          <a:spcPct val="100000"/>
                        </a:lnSpc>
                      </a:pPr>
                      <a:r>
                        <a:rPr lang="sv-SE" sz="2000" b="1" kern="1200" dirty="0">
                          <a:solidFill>
                            <a:schemeClr val="lt1"/>
                          </a:solidFill>
                          <a:latin typeface="+mn-lt"/>
                          <a:ea typeface="+mn-ea"/>
                          <a:cs typeface="+mn-cs"/>
                        </a:rPr>
                        <a:t>Våra tankar om Verksamhetsidé</a:t>
                      </a:r>
                    </a:p>
                  </a:txBody>
                  <a:tcPr marL="144000" marR="144000" marT="144000" marB="144000" anchor="b">
                    <a:solidFill>
                      <a:srgbClr val="0E3847"/>
                    </a:solidFill>
                  </a:tcPr>
                </a:tc>
                <a:tc hMerge="1">
                  <a:txBody>
                    <a:bodyPr/>
                    <a:lstStyle/>
                    <a:p>
                      <a:endParaRPr lang="sv-SE"/>
                    </a:p>
                  </a:txBody>
                  <a:tcPr/>
                </a:tc>
                <a:extLst>
                  <a:ext uri="{0D108BD9-81ED-4DB2-BD59-A6C34878D82A}">
                    <a16:rowId xmlns:a16="http://schemas.microsoft.com/office/drawing/2014/main" val="1188199536"/>
                  </a:ext>
                </a:extLst>
              </a:tr>
              <a:tr h="1240171">
                <a:tc>
                  <a:txBody>
                    <a:bodyPr/>
                    <a:lstStyle/>
                    <a:p>
                      <a:pPr algn="l">
                        <a:lnSpc>
                          <a:spcPct val="100000"/>
                        </a:lnSpc>
                      </a:pPr>
                      <a:endParaRPr lang="sv-SE" sz="1800" b="1" dirty="0">
                        <a:solidFill>
                          <a:schemeClr val="bg1"/>
                        </a:solidFill>
                      </a:endParaRPr>
                    </a:p>
                  </a:txBody>
                  <a:tcPr marL="144000" marR="144000" marT="144000" marB="144000" anchor="ctr"/>
                </a:tc>
                <a:tc>
                  <a:txBody>
                    <a:bodyPr/>
                    <a:lstStyle/>
                    <a:p>
                      <a:pPr algn="l">
                        <a:lnSpc>
                          <a:spcPct val="100000"/>
                        </a:lnSpc>
                      </a:pPr>
                      <a:r>
                        <a:rPr lang="sv-SE" sz="1600" b="1" dirty="0"/>
                        <a:t>Verksamheten riktar sig till:</a:t>
                      </a:r>
                      <a:r>
                        <a:rPr lang="sv-SE" sz="1600" dirty="0"/>
                        <a:t> Medlemmar, Gäster, Personal, </a:t>
                      </a:r>
                    </a:p>
                    <a:p>
                      <a:pPr algn="l">
                        <a:lnSpc>
                          <a:spcPct val="100000"/>
                        </a:lnSpc>
                      </a:pPr>
                      <a:r>
                        <a:rPr lang="sv-SE" sz="1600" b="1" dirty="0"/>
                        <a:t>Vad erbjuder vi och vad vill vi uppnå: </a:t>
                      </a:r>
                      <a:r>
                        <a:rPr lang="sv-SE" sz="1600" dirty="0"/>
                        <a:t>Verksamhet året runt, Golf, Skidor, Social samvaro, Trivsel, Naturupplevelse, Geocertifiering, Restaurang, Stugor/övernattning,, Multianläggning. Mer än bara golf</a:t>
                      </a:r>
                    </a:p>
                    <a:p>
                      <a:pPr algn="l">
                        <a:lnSpc>
                          <a:spcPct val="100000"/>
                        </a:lnSpc>
                      </a:pPr>
                      <a:r>
                        <a:rPr lang="sv-SE" sz="1600" b="1" dirty="0">
                          <a:solidFill>
                            <a:schemeClr val="bg1"/>
                          </a:solidFill>
                        </a:rPr>
                        <a:t>Varför gör vi detta:</a:t>
                      </a:r>
                      <a:r>
                        <a:rPr lang="sv-SE" sz="1600" b="0" dirty="0">
                          <a:solidFill>
                            <a:schemeClr val="bg1"/>
                          </a:solidFill>
                        </a:rPr>
                        <a:t> Idrottens verksamhetsidé, Livskvalitet, Utveckling</a:t>
                      </a:r>
                      <a:endParaRPr lang="sv-SE" sz="1800" b="0" dirty="0">
                        <a:solidFill>
                          <a:schemeClr val="bg1"/>
                        </a:solidFill>
                      </a:endParaRPr>
                    </a:p>
                  </a:txBody>
                  <a:tcPr marL="144000" marR="144000" marT="144000" marB="144000" anchor="ctr">
                    <a:solidFill>
                      <a:srgbClr val="E9EDEF"/>
                    </a:solidFill>
                  </a:tcPr>
                </a:tc>
                <a:extLst>
                  <a:ext uri="{0D108BD9-81ED-4DB2-BD59-A6C34878D82A}">
                    <a16:rowId xmlns:a16="http://schemas.microsoft.com/office/drawing/2014/main" val="1528176136"/>
                  </a:ext>
                </a:extLst>
              </a:tr>
              <a:tr h="737097">
                <a:tc gridSpan="2">
                  <a:txBody>
                    <a:bodyPr/>
                    <a:lstStyle/>
                    <a:p>
                      <a:pPr marL="0" lvl="1" algn="ctr" defTabSz="457200" rtl="0" eaLnBrk="1" latinLnBrk="0" hangingPunct="1">
                        <a:lnSpc>
                          <a:spcPct val="100000"/>
                        </a:lnSpc>
                      </a:pPr>
                      <a:endParaRPr lang="sv-SE" sz="2000" b="1" kern="1200" dirty="0">
                        <a:solidFill>
                          <a:schemeClr val="lt1"/>
                        </a:solidFill>
                        <a:latin typeface="+mn-lt"/>
                        <a:ea typeface="+mn-ea"/>
                        <a:cs typeface="+mn-cs"/>
                      </a:endParaRPr>
                    </a:p>
                  </a:txBody>
                  <a:tcPr marL="144000" marR="144000" marT="144000" marB="144000" anchor="b">
                    <a:solidFill>
                      <a:srgbClr val="0E3847"/>
                    </a:solidFill>
                  </a:tcPr>
                </a:tc>
                <a:tc hMerge="1">
                  <a:txBody>
                    <a:bodyPr/>
                    <a:lstStyle/>
                    <a:p>
                      <a:endParaRPr lang="sv-SE"/>
                    </a:p>
                  </a:txBody>
                  <a:tcPr/>
                </a:tc>
                <a:extLst>
                  <a:ext uri="{0D108BD9-81ED-4DB2-BD59-A6C34878D82A}">
                    <a16:rowId xmlns:a16="http://schemas.microsoft.com/office/drawing/2014/main" val="1471004188"/>
                  </a:ext>
                </a:extLst>
              </a:tr>
              <a:tr h="1433613">
                <a:tc>
                  <a:txBody>
                    <a:bodyPr/>
                    <a:lstStyle/>
                    <a:p>
                      <a:pPr algn="l">
                        <a:lnSpc>
                          <a:spcPct val="100000"/>
                        </a:lnSpc>
                      </a:pPr>
                      <a:endParaRPr lang="sv-SE" sz="1800" b="1" dirty="0">
                        <a:solidFill>
                          <a:schemeClr val="bg1"/>
                        </a:solidFill>
                      </a:endParaRPr>
                    </a:p>
                  </a:txBody>
                  <a:tcPr marL="144000" marR="144000" marT="144000" marB="144000" anchor="ctr"/>
                </a:tc>
                <a:tc>
                  <a:txBody>
                    <a:bodyPr/>
                    <a:lstStyle/>
                    <a:p>
                      <a:pPr algn="l">
                        <a:lnSpc>
                          <a:spcPct val="100000"/>
                        </a:lnSpc>
                      </a:pPr>
                      <a:endParaRPr lang="sv-SE" sz="1800" b="1" dirty="0">
                        <a:solidFill>
                          <a:schemeClr val="bg1"/>
                        </a:solidFill>
                      </a:endParaRPr>
                    </a:p>
                  </a:txBody>
                  <a:tcPr marL="144000" marR="144000" marT="144000" marB="144000" anchor="ctr">
                    <a:solidFill>
                      <a:srgbClr val="E9EDEF"/>
                    </a:solidFill>
                  </a:tcPr>
                </a:tc>
                <a:extLst>
                  <a:ext uri="{0D108BD9-81ED-4DB2-BD59-A6C34878D82A}">
                    <a16:rowId xmlns:a16="http://schemas.microsoft.com/office/drawing/2014/main" val="4006141848"/>
                  </a:ext>
                </a:extLst>
              </a:tr>
            </a:tbl>
          </a:graphicData>
        </a:graphic>
      </p:graphicFrame>
    </p:spTree>
    <p:extLst>
      <p:ext uri="{BB962C8B-B14F-4D97-AF65-F5344CB8AC3E}">
        <p14:creationId xmlns:p14="http://schemas.microsoft.com/office/powerpoint/2010/main" val="370801921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ell 2"/>
          <p:cNvGraphicFramePr>
            <a:graphicFrameLocks noGrp="1"/>
          </p:cNvGraphicFramePr>
          <p:nvPr>
            <p:extLst>
              <p:ext uri="{D42A27DB-BD31-4B8C-83A1-F6EECF244321}">
                <p14:modId xmlns:p14="http://schemas.microsoft.com/office/powerpoint/2010/main" val="3208928845"/>
              </p:ext>
            </p:extLst>
          </p:nvPr>
        </p:nvGraphicFramePr>
        <p:xfrm>
          <a:off x="-2" y="1"/>
          <a:ext cx="12192000" cy="6982371"/>
        </p:xfrm>
        <a:graphic>
          <a:graphicData uri="http://schemas.openxmlformats.org/drawingml/2006/table">
            <a:tbl>
              <a:tblPr bandRow="1">
                <a:tableStyleId>{7DF18680-E054-41AD-8BC1-D1AEF772440D}</a:tableStyleId>
              </a:tblPr>
              <a:tblGrid>
                <a:gridCol w="4487781">
                  <a:extLst>
                    <a:ext uri="{9D8B030D-6E8A-4147-A177-3AD203B41FA5}">
                      <a16:colId xmlns:a16="http://schemas.microsoft.com/office/drawing/2014/main" val="4155557993"/>
                    </a:ext>
                  </a:extLst>
                </a:gridCol>
                <a:gridCol w="7704219">
                  <a:extLst>
                    <a:ext uri="{9D8B030D-6E8A-4147-A177-3AD203B41FA5}">
                      <a16:colId xmlns:a16="http://schemas.microsoft.com/office/drawing/2014/main" val="1311620264"/>
                    </a:ext>
                  </a:extLst>
                </a:gridCol>
              </a:tblGrid>
              <a:tr h="866273">
                <a:tc gridSpan="2">
                  <a:txBody>
                    <a:bodyPr/>
                    <a:lstStyle/>
                    <a:p>
                      <a:pPr algn="ctr">
                        <a:lnSpc>
                          <a:spcPct val="100000"/>
                        </a:lnSpc>
                      </a:pPr>
                      <a:r>
                        <a:rPr lang="sv-SE" sz="2400" b="1" kern="1200" dirty="0">
                          <a:solidFill>
                            <a:schemeClr val="lt1"/>
                          </a:solidFill>
                          <a:latin typeface="+mn-lt"/>
                          <a:ea typeface="+mn-ea"/>
                          <a:cs typeface="+mn-cs"/>
                        </a:rPr>
                        <a:t>VRETA KLOSTER GK</a:t>
                      </a:r>
                    </a:p>
                  </a:txBody>
                  <a:tcPr marL="144000" marR="144000" marT="144000" marB="144000" anchor="ctr">
                    <a:solidFill>
                      <a:srgbClr val="84100E"/>
                    </a:solidFill>
                  </a:tcPr>
                </a:tc>
                <a:tc hMerge="1">
                  <a:txBody>
                    <a:bodyPr/>
                    <a:lstStyle/>
                    <a:p>
                      <a:endParaRPr lang="sv-SE"/>
                    </a:p>
                  </a:txBody>
                  <a:tcPr/>
                </a:tc>
                <a:extLst>
                  <a:ext uri="{0D108BD9-81ED-4DB2-BD59-A6C34878D82A}">
                    <a16:rowId xmlns:a16="http://schemas.microsoft.com/office/drawing/2014/main" val="3432691949"/>
                  </a:ext>
                </a:extLst>
              </a:tr>
              <a:tr h="727950">
                <a:tc gridSpan="2">
                  <a:txBody>
                    <a:bodyPr/>
                    <a:lstStyle/>
                    <a:p>
                      <a:pPr algn="ctr">
                        <a:lnSpc>
                          <a:spcPct val="100000"/>
                        </a:lnSpc>
                      </a:pPr>
                      <a:r>
                        <a:rPr lang="sv-SE" sz="2000" b="1" kern="1200" dirty="0">
                          <a:solidFill>
                            <a:schemeClr val="lt1"/>
                          </a:solidFill>
                          <a:latin typeface="+mn-lt"/>
                          <a:ea typeface="+mn-ea"/>
                          <a:cs typeface="+mn-cs"/>
                        </a:rPr>
                        <a:t>VISION</a:t>
                      </a:r>
                      <a:endParaRPr lang="sv-SE" sz="1800" b="1" kern="1200" dirty="0">
                        <a:solidFill>
                          <a:schemeClr val="lt1"/>
                        </a:solidFill>
                        <a:latin typeface="+mn-lt"/>
                        <a:ea typeface="+mn-ea"/>
                        <a:cs typeface="+mn-cs"/>
                      </a:endParaRPr>
                    </a:p>
                  </a:txBody>
                  <a:tcPr marL="144000" marR="144000" marT="144000" marB="144000" anchor="b">
                    <a:solidFill>
                      <a:srgbClr val="0E3847"/>
                    </a:solidFill>
                  </a:tcPr>
                </a:tc>
                <a:tc hMerge="1">
                  <a:txBody>
                    <a:bodyPr/>
                    <a:lstStyle/>
                    <a:p>
                      <a:endParaRPr lang="sv-SE"/>
                    </a:p>
                  </a:txBody>
                  <a:tcPr/>
                </a:tc>
                <a:extLst>
                  <a:ext uri="{0D108BD9-81ED-4DB2-BD59-A6C34878D82A}">
                    <a16:rowId xmlns:a16="http://schemas.microsoft.com/office/drawing/2014/main" val="1289632242"/>
                  </a:ext>
                </a:extLst>
              </a:tr>
              <a:tr h="1240171">
                <a:tc>
                  <a:txBody>
                    <a:bodyPr/>
                    <a:lstStyle/>
                    <a:p>
                      <a:pPr algn="l">
                        <a:lnSpc>
                          <a:spcPct val="100000"/>
                        </a:lnSpc>
                      </a:pPr>
                      <a:endParaRPr lang="sv-SE" sz="1800" b="1" kern="1200" baseline="0" dirty="0">
                        <a:solidFill>
                          <a:schemeClr val="bg1"/>
                        </a:solidFill>
                        <a:latin typeface="+mn-lt"/>
                        <a:ea typeface="+mn-ea"/>
                        <a:cs typeface="+mn-cs"/>
                      </a:endParaRPr>
                    </a:p>
                  </a:txBody>
                  <a:tcPr marL="144000" marR="144000" marT="144000" marB="144000" anchor="ctr"/>
                </a:tc>
                <a:tc>
                  <a:txBody>
                    <a:bodyPr/>
                    <a:lstStyle/>
                    <a:p>
                      <a:r>
                        <a:rPr lang="sv-SE" sz="1800" kern="1200" dirty="0">
                          <a:solidFill>
                            <a:schemeClr val="dk1"/>
                          </a:solidFill>
                          <a:effectLst/>
                          <a:latin typeface="+mn-lt"/>
                          <a:ea typeface="+mn-ea"/>
                          <a:cs typeface="+mn-cs"/>
                        </a:rPr>
                        <a:t>En välmående och modern golfklubb i ständig utveckling med en skön atmosfär där alla trivs.</a:t>
                      </a:r>
                    </a:p>
                  </a:txBody>
                  <a:tcPr marL="144000" marR="144000" marT="144000" marB="144000" anchor="ctr">
                    <a:solidFill>
                      <a:srgbClr val="E9EDEF"/>
                    </a:solidFill>
                  </a:tcPr>
                </a:tc>
                <a:extLst>
                  <a:ext uri="{0D108BD9-81ED-4DB2-BD59-A6C34878D82A}">
                    <a16:rowId xmlns:a16="http://schemas.microsoft.com/office/drawing/2014/main" val="2252543014"/>
                  </a:ext>
                </a:extLst>
              </a:tr>
              <a:tr h="737096">
                <a:tc gridSpan="2">
                  <a:txBody>
                    <a:bodyPr/>
                    <a:lstStyle/>
                    <a:p>
                      <a:pPr algn="ctr">
                        <a:lnSpc>
                          <a:spcPct val="100000"/>
                        </a:lnSpc>
                      </a:pPr>
                      <a:r>
                        <a:rPr lang="sv-SE" sz="2000" b="1" kern="1200" dirty="0">
                          <a:solidFill>
                            <a:schemeClr val="lt1"/>
                          </a:solidFill>
                          <a:latin typeface="+mn-lt"/>
                          <a:ea typeface="+mn-ea"/>
                          <a:cs typeface="+mn-cs"/>
                        </a:rPr>
                        <a:t>Våra tankar om Vision</a:t>
                      </a:r>
                    </a:p>
                  </a:txBody>
                  <a:tcPr marL="144000" marR="144000" marT="144000" marB="144000" anchor="b">
                    <a:solidFill>
                      <a:srgbClr val="0E3847"/>
                    </a:solidFill>
                  </a:tcPr>
                </a:tc>
                <a:tc hMerge="1">
                  <a:txBody>
                    <a:bodyPr/>
                    <a:lstStyle/>
                    <a:p>
                      <a:endParaRPr lang="sv-SE"/>
                    </a:p>
                  </a:txBody>
                  <a:tcPr/>
                </a:tc>
                <a:extLst>
                  <a:ext uri="{0D108BD9-81ED-4DB2-BD59-A6C34878D82A}">
                    <a16:rowId xmlns:a16="http://schemas.microsoft.com/office/drawing/2014/main" val="1188199536"/>
                  </a:ext>
                </a:extLst>
              </a:tr>
              <a:tr h="1240171">
                <a:tc>
                  <a:txBody>
                    <a:bodyPr/>
                    <a:lstStyle/>
                    <a:p>
                      <a:pPr algn="l">
                        <a:lnSpc>
                          <a:spcPct val="100000"/>
                        </a:lnSpc>
                      </a:pPr>
                      <a:endParaRPr lang="sv-SE" sz="1800" b="1" dirty="0">
                        <a:solidFill>
                          <a:schemeClr val="bg1"/>
                        </a:solidFill>
                      </a:endParaRPr>
                    </a:p>
                  </a:txBody>
                  <a:tcPr marL="144000" marR="144000" marT="144000" marB="144000" anchor="ctr"/>
                </a:tc>
                <a:tc>
                  <a:txBody>
                    <a:bodyPr/>
                    <a:lstStyle/>
                    <a:p>
                      <a:pPr algn="l">
                        <a:lnSpc>
                          <a:spcPct val="100000"/>
                        </a:lnSpc>
                      </a:pPr>
                      <a:r>
                        <a:rPr lang="sv-SE" sz="1600" dirty="0"/>
                        <a:t>Vi vill ge en upplevelse för alla; en plats för alla; Mer än bara golf</a:t>
                      </a:r>
                    </a:p>
                    <a:p>
                      <a:pPr algn="l">
                        <a:lnSpc>
                          <a:spcPct val="100000"/>
                        </a:lnSpc>
                      </a:pPr>
                      <a:r>
                        <a:rPr lang="sv-SE" sz="1600" b="0" i="0" dirty="0">
                          <a:solidFill>
                            <a:schemeClr val="bg1"/>
                          </a:solidFill>
                        </a:rPr>
                        <a:t>Välkomnande, Trivsamt, Samlingsplats, Totalupplevelse, Attraktiv spelupplevelse</a:t>
                      </a:r>
                      <a:endParaRPr lang="sv-SE" sz="1800" b="0" i="0" dirty="0">
                        <a:solidFill>
                          <a:schemeClr val="bg1"/>
                        </a:solidFill>
                      </a:endParaRPr>
                    </a:p>
                  </a:txBody>
                  <a:tcPr marL="144000" marR="144000" marT="144000" marB="144000" anchor="ctr">
                    <a:solidFill>
                      <a:srgbClr val="E9EDEF"/>
                    </a:solidFill>
                  </a:tcPr>
                </a:tc>
                <a:extLst>
                  <a:ext uri="{0D108BD9-81ED-4DB2-BD59-A6C34878D82A}">
                    <a16:rowId xmlns:a16="http://schemas.microsoft.com/office/drawing/2014/main" val="1528176136"/>
                  </a:ext>
                </a:extLst>
              </a:tr>
              <a:tr h="737097">
                <a:tc gridSpan="2">
                  <a:txBody>
                    <a:bodyPr/>
                    <a:lstStyle/>
                    <a:p>
                      <a:pPr marL="0" lvl="1" algn="ctr" defTabSz="457200" rtl="0" eaLnBrk="1" latinLnBrk="0" hangingPunct="1">
                        <a:lnSpc>
                          <a:spcPct val="100000"/>
                        </a:lnSpc>
                      </a:pPr>
                      <a:endParaRPr lang="sv-SE" sz="1800" b="1" kern="1200" dirty="0">
                        <a:solidFill>
                          <a:schemeClr val="lt1"/>
                        </a:solidFill>
                        <a:latin typeface="+mn-lt"/>
                        <a:ea typeface="+mn-ea"/>
                        <a:cs typeface="+mn-cs"/>
                      </a:endParaRPr>
                    </a:p>
                  </a:txBody>
                  <a:tcPr marL="144000" marR="144000" marT="144000" marB="144000" anchor="b">
                    <a:solidFill>
                      <a:srgbClr val="0E3847"/>
                    </a:solidFill>
                  </a:tcPr>
                </a:tc>
                <a:tc hMerge="1">
                  <a:txBody>
                    <a:bodyPr/>
                    <a:lstStyle/>
                    <a:p>
                      <a:endParaRPr lang="sv-SE"/>
                    </a:p>
                  </a:txBody>
                  <a:tcPr/>
                </a:tc>
                <a:extLst>
                  <a:ext uri="{0D108BD9-81ED-4DB2-BD59-A6C34878D82A}">
                    <a16:rowId xmlns:a16="http://schemas.microsoft.com/office/drawing/2014/main" val="1471004188"/>
                  </a:ext>
                </a:extLst>
              </a:tr>
              <a:tr h="1433613">
                <a:tc>
                  <a:txBody>
                    <a:bodyPr/>
                    <a:lstStyle/>
                    <a:p>
                      <a:pPr algn="l">
                        <a:lnSpc>
                          <a:spcPct val="100000"/>
                        </a:lnSpc>
                      </a:pPr>
                      <a:endParaRPr lang="sv-SE" sz="1800" b="1" dirty="0">
                        <a:solidFill>
                          <a:schemeClr val="bg1"/>
                        </a:solidFill>
                      </a:endParaRPr>
                    </a:p>
                  </a:txBody>
                  <a:tcPr marL="144000" marR="144000" marT="144000" marB="144000" anchor="ctr"/>
                </a:tc>
                <a:tc>
                  <a:txBody>
                    <a:bodyPr/>
                    <a:lstStyle/>
                    <a:p>
                      <a:pPr algn="l">
                        <a:lnSpc>
                          <a:spcPct val="100000"/>
                        </a:lnSpc>
                      </a:pPr>
                      <a:endParaRPr lang="sv-SE" sz="1800" b="1" dirty="0">
                        <a:solidFill>
                          <a:schemeClr val="bg1"/>
                        </a:solidFill>
                      </a:endParaRPr>
                    </a:p>
                  </a:txBody>
                  <a:tcPr marL="144000" marR="144000" marT="144000" marB="144000" anchor="ctr">
                    <a:solidFill>
                      <a:srgbClr val="E9EDEF"/>
                    </a:solidFill>
                  </a:tcPr>
                </a:tc>
                <a:extLst>
                  <a:ext uri="{0D108BD9-81ED-4DB2-BD59-A6C34878D82A}">
                    <a16:rowId xmlns:a16="http://schemas.microsoft.com/office/drawing/2014/main" val="4006141848"/>
                  </a:ext>
                </a:extLst>
              </a:tr>
            </a:tbl>
          </a:graphicData>
        </a:graphic>
      </p:graphicFrame>
    </p:spTree>
    <p:extLst>
      <p:ext uri="{BB962C8B-B14F-4D97-AF65-F5344CB8AC3E}">
        <p14:creationId xmlns:p14="http://schemas.microsoft.com/office/powerpoint/2010/main" val="269113294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Bildobjekt 13">
            <a:extLst>
              <a:ext uri="{FF2B5EF4-FFF2-40B4-BE49-F238E27FC236}">
                <a16:creationId xmlns:a16="http://schemas.microsoft.com/office/drawing/2014/main" id="{6D48A143-49AE-4670-8459-5094D4D6C152}"/>
              </a:ext>
            </a:extLst>
          </p:cNvPr>
          <p:cNvPicPr>
            <a:picLocks noChangeAspect="1"/>
          </p:cNvPicPr>
          <p:nvPr/>
        </p:nvPicPr>
        <p:blipFill>
          <a:blip r:embed="rId2">
            <a:duotone>
              <a:schemeClr val="bg2">
                <a:shade val="45000"/>
                <a:satMod val="135000"/>
              </a:schemeClr>
              <a:prstClr val="white"/>
            </a:duotone>
          </a:blip>
          <a:stretch>
            <a:fillRect/>
          </a:stretch>
        </p:blipFill>
        <p:spPr>
          <a:xfrm>
            <a:off x="793607" y="960564"/>
            <a:ext cx="10224199" cy="5753277"/>
          </a:xfrm>
          <a:prstGeom prst="rect">
            <a:avLst/>
          </a:prstGeom>
          <a:solidFill>
            <a:schemeClr val="accent5">
              <a:tint val="40000"/>
              <a:alpha val="52000"/>
            </a:schemeClr>
          </a:solidFill>
          <a:effectLst>
            <a:softEdge rad="774700"/>
          </a:effectLst>
        </p:spPr>
      </p:pic>
      <p:sp>
        <p:nvSpPr>
          <p:cNvPr id="2" name="Rubrik 1">
            <a:extLst>
              <a:ext uri="{FF2B5EF4-FFF2-40B4-BE49-F238E27FC236}">
                <a16:creationId xmlns:a16="http://schemas.microsoft.com/office/drawing/2014/main" id="{AE211C85-C050-46D3-9015-765BB52203D3}"/>
              </a:ext>
            </a:extLst>
          </p:cNvPr>
          <p:cNvSpPr>
            <a:spLocks noGrp="1"/>
          </p:cNvSpPr>
          <p:nvPr>
            <p:ph type="title"/>
          </p:nvPr>
        </p:nvSpPr>
        <p:spPr/>
        <p:txBody>
          <a:bodyPr/>
          <a:lstStyle/>
          <a:p>
            <a:r>
              <a:rPr lang="sv-SE" b="1" dirty="0"/>
              <a:t>Fyra arenor</a:t>
            </a:r>
          </a:p>
        </p:txBody>
      </p:sp>
      <p:sp>
        <p:nvSpPr>
          <p:cNvPr id="3" name="Platshållare för text 2">
            <a:extLst>
              <a:ext uri="{FF2B5EF4-FFF2-40B4-BE49-F238E27FC236}">
                <a16:creationId xmlns:a16="http://schemas.microsoft.com/office/drawing/2014/main" id="{F93546D9-92D5-4140-9C98-5E46C8DC0359}"/>
              </a:ext>
            </a:extLst>
          </p:cNvPr>
          <p:cNvSpPr>
            <a:spLocks noGrp="1"/>
          </p:cNvSpPr>
          <p:nvPr>
            <p:ph type="body" idx="1"/>
          </p:nvPr>
        </p:nvSpPr>
        <p:spPr>
          <a:xfrm>
            <a:off x="673215" y="4009548"/>
            <a:ext cx="2398756" cy="576262"/>
          </a:xfrm>
          <a:solidFill>
            <a:srgbClr val="0E3847"/>
          </a:solidFill>
        </p:spPr>
        <p:txBody>
          <a:bodyPr anchor="ctr"/>
          <a:lstStyle/>
          <a:p>
            <a:r>
              <a:rPr lang="sv-SE" b="1" dirty="0">
                <a:solidFill>
                  <a:schemeClr val="bg1"/>
                </a:solidFill>
              </a:rPr>
              <a:t>I styrelserummet</a:t>
            </a:r>
          </a:p>
        </p:txBody>
      </p:sp>
      <p:sp>
        <p:nvSpPr>
          <p:cNvPr id="4" name="Platshållare för text 3">
            <a:extLst>
              <a:ext uri="{FF2B5EF4-FFF2-40B4-BE49-F238E27FC236}">
                <a16:creationId xmlns:a16="http://schemas.microsoft.com/office/drawing/2014/main" id="{FC437999-0C2C-425F-ABD6-6B308F5CC37E}"/>
              </a:ext>
            </a:extLst>
          </p:cNvPr>
          <p:cNvSpPr>
            <a:spLocks noGrp="1"/>
          </p:cNvSpPr>
          <p:nvPr>
            <p:ph type="body" sz="half" idx="18"/>
          </p:nvPr>
        </p:nvSpPr>
        <p:spPr>
          <a:xfrm>
            <a:off x="670172" y="4706255"/>
            <a:ext cx="2398756" cy="1861423"/>
          </a:xfrm>
          <a:solidFill>
            <a:srgbClr val="0E3847">
              <a:alpha val="43000"/>
            </a:srgbClr>
          </a:solidFill>
        </p:spPr>
        <p:txBody>
          <a:bodyPr/>
          <a:lstStyle/>
          <a:p>
            <a:r>
              <a:rPr lang="sv-SE" dirty="0"/>
              <a:t>Omfattar all ideell verksamhet inklusive styrelse, kommittéer, valberedning m.m. </a:t>
            </a:r>
          </a:p>
          <a:p>
            <a:endParaRPr lang="sv-SE" dirty="0"/>
          </a:p>
        </p:txBody>
      </p:sp>
      <p:sp>
        <p:nvSpPr>
          <p:cNvPr id="5" name="Platshållare för text 4">
            <a:extLst>
              <a:ext uri="{FF2B5EF4-FFF2-40B4-BE49-F238E27FC236}">
                <a16:creationId xmlns:a16="http://schemas.microsoft.com/office/drawing/2014/main" id="{C943A52A-2DED-4D9F-8A9B-4CA1B6145634}"/>
              </a:ext>
            </a:extLst>
          </p:cNvPr>
          <p:cNvSpPr>
            <a:spLocks noGrp="1"/>
          </p:cNvSpPr>
          <p:nvPr>
            <p:ph type="body" sz="quarter" idx="3"/>
          </p:nvPr>
        </p:nvSpPr>
        <p:spPr>
          <a:xfrm>
            <a:off x="3226841" y="4009548"/>
            <a:ext cx="2390984" cy="576262"/>
          </a:xfrm>
          <a:solidFill>
            <a:srgbClr val="0E3847"/>
          </a:solidFill>
        </p:spPr>
        <p:txBody>
          <a:bodyPr anchor="ctr"/>
          <a:lstStyle/>
          <a:p>
            <a:r>
              <a:rPr lang="sv-SE" b="1" dirty="0">
                <a:solidFill>
                  <a:schemeClr val="bg1"/>
                </a:solidFill>
              </a:rPr>
              <a:t>På golfbanan</a:t>
            </a:r>
          </a:p>
        </p:txBody>
      </p:sp>
      <p:sp>
        <p:nvSpPr>
          <p:cNvPr id="6" name="Platshållare för text 5">
            <a:extLst>
              <a:ext uri="{FF2B5EF4-FFF2-40B4-BE49-F238E27FC236}">
                <a16:creationId xmlns:a16="http://schemas.microsoft.com/office/drawing/2014/main" id="{FEEB2387-8B4F-4380-92D1-B24DF0554887}"/>
              </a:ext>
            </a:extLst>
          </p:cNvPr>
          <p:cNvSpPr>
            <a:spLocks noGrp="1"/>
          </p:cNvSpPr>
          <p:nvPr>
            <p:ph type="body" sz="half" idx="19"/>
          </p:nvPr>
        </p:nvSpPr>
        <p:spPr>
          <a:xfrm>
            <a:off x="3222444" y="4706254"/>
            <a:ext cx="2394151" cy="1861423"/>
          </a:xfrm>
          <a:solidFill>
            <a:srgbClr val="0E3847">
              <a:alpha val="43000"/>
            </a:srgbClr>
          </a:solidFill>
        </p:spPr>
        <p:txBody>
          <a:bodyPr/>
          <a:lstStyle/>
          <a:p>
            <a:r>
              <a:rPr lang="sv-SE" dirty="0"/>
              <a:t>Omfattar all spelrelaterad verksamhet inklusive golfbana, drivingrange och övningsområden. </a:t>
            </a:r>
          </a:p>
        </p:txBody>
      </p:sp>
      <p:sp>
        <p:nvSpPr>
          <p:cNvPr id="7" name="Platshållare för text 6">
            <a:extLst>
              <a:ext uri="{FF2B5EF4-FFF2-40B4-BE49-F238E27FC236}">
                <a16:creationId xmlns:a16="http://schemas.microsoft.com/office/drawing/2014/main" id="{7A8B7FD1-ACC3-4472-9278-53213AEB539D}"/>
              </a:ext>
            </a:extLst>
          </p:cNvPr>
          <p:cNvSpPr>
            <a:spLocks noGrp="1"/>
          </p:cNvSpPr>
          <p:nvPr>
            <p:ph type="body" sz="quarter" idx="13"/>
          </p:nvPr>
        </p:nvSpPr>
        <p:spPr>
          <a:xfrm>
            <a:off x="5772694" y="4009547"/>
            <a:ext cx="2392280" cy="576265"/>
          </a:xfrm>
          <a:solidFill>
            <a:srgbClr val="0E3847"/>
          </a:solidFill>
        </p:spPr>
        <p:txBody>
          <a:bodyPr anchor="ctr"/>
          <a:lstStyle/>
          <a:p>
            <a:r>
              <a:rPr lang="sv-SE" b="1" dirty="0">
                <a:solidFill>
                  <a:schemeClr val="bg1"/>
                </a:solidFill>
              </a:rPr>
              <a:t>På anläggningen</a:t>
            </a:r>
          </a:p>
        </p:txBody>
      </p:sp>
      <p:sp>
        <p:nvSpPr>
          <p:cNvPr id="8" name="Platshållare för text 7">
            <a:extLst>
              <a:ext uri="{FF2B5EF4-FFF2-40B4-BE49-F238E27FC236}">
                <a16:creationId xmlns:a16="http://schemas.microsoft.com/office/drawing/2014/main" id="{108A9C7F-85DA-4E47-B3BC-DE633EA2758A}"/>
              </a:ext>
            </a:extLst>
          </p:cNvPr>
          <p:cNvSpPr>
            <a:spLocks noGrp="1"/>
          </p:cNvSpPr>
          <p:nvPr>
            <p:ph type="body" sz="half" idx="20"/>
          </p:nvPr>
        </p:nvSpPr>
        <p:spPr>
          <a:xfrm>
            <a:off x="5769525" y="4706266"/>
            <a:ext cx="2395449" cy="1861414"/>
          </a:xfrm>
          <a:solidFill>
            <a:srgbClr val="0E3847">
              <a:alpha val="43000"/>
            </a:srgbClr>
          </a:solidFill>
        </p:spPr>
        <p:txBody>
          <a:bodyPr/>
          <a:lstStyle/>
          <a:p>
            <a:r>
              <a:rPr lang="sv-SE" dirty="0"/>
              <a:t>Omfattar klubbhus, parkering, restaurang, shop, omklädningsrum och andra faciliteter, samt kommunikations-kanaler som hemsida, nyhetsbrev och sociala medier.</a:t>
            </a:r>
          </a:p>
          <a:p>
            <a:endParaRPr lang="sv-SE" dirty="0"/>
          </a:p>
        </p:txBody>
      </p:sp>
      <p:sp>
        <p:nvSpPr>
          <p:cNvPr id="9" name="Platshållare för text 8">
            <a:extLst>
              <a:ext uri="{FF2B5EF4-FFF2-40B4-BE49-F238E27FC236}">
                <a16:creationId xmlns:a16="http://schemas.microsoft.com/office/drawing/2014/main" id="{5B851829-2C6E-492F-AA2A-292282B6B89A}"/>
              </a:ext>
            </a:extLst>
          </p:cNvPr>
          <p:cNvSpPr>
            <a:spLocks noGrp="1"/>
          </p:cNvSpPr>
          <p:nvPr>
            <p:ph type="body" sz="quarter" idx="23"/>
          </p:nvPr>
        </p:nvSpPr>
        <p:spPr>
          <a:xfrm>
            <a:off x="8319968" y="4009551"/>
            <a:ext cx="2392280" cy="576262"/>
          </a:xfrm>
          <a:solidFill>
            <a:srgbClr val="0E3847"/>
          </a:solidFill>
        </p:spPr>
        <p:txBody>
          <a:bodyPr anchor="ctr"/>
          <a:lstStyle/>
          <a:p>
            <a:r>
              <a:rPr lang="sv-SE" b="1" dirty="0">
                <a:solidFill>
                  <a:schemeClr val="bg1"/>
                </a:solidFill>
              </a:rPr>
              <a:t>Bland de anställda</a:t>
            </a:r>
          </a:p>
        </p:txBody>
      </p:sp>
      <p:sp>
        <p:nvSpPr>
          <p:cNvPr id="10" name="Platshållare för text 9">
            <a:extLst>
              <a:ext uri="{FF2B5EF4-FFF2-40B4-BE49-F238E27FC236}">
                <a16:creationId xmlns:a16="http://schemas.microsoft.com/office/drawing/2014/main" id="{8A116B1F-A844-4D04-BAFD-8C70A73B510F}"/>
              </a:ext>
            </a:extLst>
          </p:cNvPr>
          <p:cNvSpPr>
            <a:spLocks noGrp="1"/>
          </p:cNvSpPr>
          <p:nvPr>
            <p:ph type="body" sz="half" idx="25"/>
          </p:nvPr>
        </p:nvSpPr>
        <p:spPr>
          <a:xfrm>
            <a:off x="8316799" y="4706255"/>
            <a:ext cx="2395449" cy="1861423"/>
          </a:xfrm>
          <a:solidFill>
            <a:srgbClr val="0E3847">
              <a:alpha val="43000"/>
            </a:srgbClr>
          </a:solidFill>
        </p:spPr>
        <p:txBody>
          <a:bodyPr/>
          <a:lstStyle/>
          <a:p>
            <a:r>
              <a:rPr lang="sv-SE" dirty="0"/>
              <a:t>Omfattar all personal inklusive kansli, shop, bana, restaurang, tränare m.m. Både heltids-, deltids- och säsongsanställda.</a:t>
            </a:r>
          </a:p>
          <a:p>
            <a:endParaRPr lang="sv-SE" dirty="0"/>
          </a:p>
        </p:txBody>
      </p:sp>
      <p:sp>
        <p:nvSpPr>
          <p:cNvPr id="11" name="Platshållare för text 3">
            <a:extLst>
              <a:ext uri="{FF2B5EF4-FFF2-40B4-BE49-F238E27FC236}">
                <a16:creationId xmlns:a16="http://schemas.microsoft.com/office/drawing/2014/main" id="{061B5B41-9820-41F5-9970-5EA2BAAF67EE}"/>
              </a:ext>
            </a:extLst>
          </p:cNvPr>
          <p:cNvSpPr txBox="1">
            <a:spLocks/>
          </p:cNvSpPr>
          <p:nvPr/>
        </p:nvSpPr>
        <p:spPr>
          <a:xfrm>
            <a:off x="644632" y="1618949"/>
            <a:ext cx="10496609" cy="2363503"/>
          </a:xfrm>
          <a:prstGeom prst="rect">
            <a:avLst/>
          </a:prstGeom>
        </p:spPr>
        <p:txBody>
          <a:bodyPr vert="horz" lIns="91440" tIns="45720" rIns="91440" bIns="45720" rtlCol="0" anchor="t">
            <a:normAutofit/>
          </a:bodyPr>
          <a:lstStyle>
            <a:lvl1pPr marL="0" indent="0" algn="l" defTabSz="457200" rtl="0" eaLnBrk="1" latinLnBrk="0" hangingPunct="1">
              <a:spcBef>
                <a:spcPts val="1000"/>
              </a:spcBef>
              <a:spcAft>
                <a:spcPts val="0"/>
              </a:spcAft>
              <a:buClr>
                <a:schemeClr val="bg2">
                  <a:lumMod val="40000"/>
                  <a:lumOff val="60000"/>
                </a:schemeClr>
              </a:buClr>
              <a:buSzPct val="80000"/>
              <a:buFont typeface="Wingdings 3" charset="2"/>
              <a:buNone/>
              <a:defRPr sz="1400" b="0" i="0" kern="1200">
                <a:solidFill>
                  <a:schemeClr val="tx1"/>
                </a:solidFill>
                <a:latin typeface="+mj-lt"/>
                <a:ea typeface="+mj-ea"/>
                <a:cs typeface="+mj-cs"/>
              </a:defRPr>
            </a:lvl1pPr>
            <a:lvl2pPr marL="457200" indent="0" algn="l" defTabSz="457200" rtl="0" eaLnBrk="1" latinLnBrk="0" hangingPunct="1">
              <a:spcBef>
                <a:spcPts val="1000"/>
              </a:spcBef>
              <a:spcAft>
                <a:spcPts val="0"/>
              </a:spcAft>
              <a:buClr>
                <a:schemeClr val="bg2">
                  <a:lumMod val="40000"/>
                  <a:lumOff val="60000"/>
                </a:schemeClr>
              </a:buClr>
              <a:buSzPct val="80000"/>
              <a:buFont typeface="Wingdings 3" charset="2"/>
              <a:buNone/>
              <a:defRPr sz="1200" b="0" i="0" kern="1200">
                <a:solidFill>
                  <a:schemeClr val="tx1"/>
                </a:solidFill>
                <a:latin typeface="+mj-lt"/>
                <a:ea typeface="+mj-ea"/>
                <a:cs typeface="+mj-cs"/>
              </a:defRPr>
            </a:lvl2pPr>
            <a:lvl3pPr marL="914400" indent="0" algn="l" defTabSz="457200" rtl="0" eaLnBrk="1" latinLnBrk="0" hangingPunct="1">
              <a:spcBef>
                <a:spcPts val="1000"/>
              </a:spcBef>
              <a:spcAft>
                <a:spcPts val="0"/>
              </a:spcAft>
              <a:buClr>
                <a:schemeClr val="bg2">
                  <a:lumMod val="40000"/>
                  <a:lumOff val="60000"/>
                </a:schemeClr>
              </a:buClr>
              <a:buSzPct val="80000"/>
              <a:buFont typeface="Wingdings 3" charset="2"/>
              <a:buNone/>
              <a:defRPr sz="1000" b="0" i="0" kern="1200">
                <a:solidFill>
                  <a:schemeClr val="tx1"/>
                </a:solidFill>
                <a:latin typeface="+mj-lt"/>
                <a:ea typeface="+mj-ea"/>
                <a:cs typeface="+mj-cs"/>
              </a:defRPr>
            </a:lvl3pPr>
            <a:lvl4pPr marL="1371600" indent="0" algn="l" defTabSz="457200" rtl="0" eaLnBrk="1" latinLnBrk="0" hangingPunct="1">
              <a:spcBef>
                <a:spcPts val="1000"/>
              </a:spcBef>
              <a:spcAft>
                <a:spcPts val="0"/>
              </a:spcAft>
              <a:buClr>
                <a:schemeClr val="bg2">
                  <a:lumMod val="40000"/>
                  <a:lumOff val="60000"/>
                </a:schemeClr>
              </a:buClr>
              <a:buSzPct val="80000"/>
              <a:buFont typeface="Wingdings 3" charset="2"/>
              <a:buNone/>
              <a:defRPr sz="900" b="0" i="0" kern="1200">
                <a:solidFill>
                  <a:schemeClr val="tx1"/>
                </a:solidFill>
                <a:latin typeface="+mj-lt"/>
                <a:ea typeface="+mj-ea"/>
                <a:cs typeface="+mj-cs"/>
              </a:defRPr>
            </a:lvl4pPr>
            <a:lvl5pPr marL="1828800" indent="0" algn="l" defTabSz="457200" rtl="0" eaLnBrk="1" latinLnBrk="0" hangingPunct="1">
              <a:spcBef>
                <a:spcPts val="1000"/>
              </a:spcBef>
              <a:spcAft>
                <a:spcPts val="0"/>
              </a:spcAft>
              <a:buClr>
                <a:schemeClr val="bg2">
                  <a:lumMod val="40000"/>
                  <a:lumOff val="60000"/>
                </a:schemeClr>
              </a:buClr>
              <a:buSzPct val="80000"/>
              <a:buFont typeface="Wingdings 3" charset="2"/>
              <a:buNone/>
              <a:defRPr sz="900" b="0" i="0" kern="1200">
                <a:solidFill>
                  <a:schemeClr val="tx1"/>
                </a:solidFill>
                <a:latin typeface="+mj-lt"/>
                <a:ea typeface="+mj-ea"/>
                <a:cs typeface="+mj-cs"/>
              </a:defRPr>
            </a:lvl5pPr>
            <a:lvl6pPr marL="2286000" indent="0" algn="l" defTabSz="457200" rtl="0" eaLnBrk="1" latinLnBrk="0" hangingPunct="1">
              <a:spcBef>
                <a:spcPts val="1000"/>
              </a:spcBef>
              <a:spcAft>
                <a:spcPts val="0"/>
              </a:spcAft>
              <a:buClr>
                <a:schemeClr val="bg2">
                  <a:lumMod val="40000"/>
                  <a:lumOff val="60000"/>
                </a:schemeClr>
              </a:buClr>
              <a:buSzPct val="80000"/>
              <a:buFont typeface="Wingdings 3" charset="2"/>
              <a:buNone/>
              <a:defRPr sz="900" b="0" i="0" kern="1200">
                <a:solidFill>
                  <a:schemeClr val="tx1"/>
                </a:solidFill>
                <a:latin typeface="+mj-lt"/>
                <a:ea typeface="+mj-ea"/>
                <a:cs typeface="+mj-cs"/>
              </a:defRPr>
            </a:lvl6pPr>
            <a:lvl7pPr marL="2743200" indent="0" algn="l" defTabSz="457200" rtl="0" eaLnBrk="1" latinLnBrk="0" hangingPunct="1">
              <a:spcBef>
                <a:spcPts val="1000"/>
              </a:spcBef>
              <a:spcAft>
                <a:spcPts val="0"/>
              </a:spcAft>
              <a:buClr>
                <a:schemeClr val="bg2">
                  <a:lumMod val="40000"/>
                  <a:lumOff val="60000"/>
                </a:schemeClr>
              </a:buClr>
              <a:buSzPct val="80000"/>
              <a:buFont typeface="Wingdings 3" charset="2"/>
              <a:buNone/>
              <a:defRPr sz="900" b="0" i="0" kern="1200">
                <a:solidFill>
                  <a:schemeClr val="tx1"/>
                </a:solidFill>
                <a:latin typeface="+mj-lt"/>
                <a:ea typeface="+mj-ea"/>
                <a:cs typeface="+mj-cs"/>
              </a:defRPr>
            </a:lvl7pPr>
            <a:lvl8pPr marL="3200400" indent="0" algn="l" defTabSz="457200" rtl="0" eaLnBrk="1" latinLnBrk="0" hangingPunct="1">
              <a:spcBef>
                <a:spcPts val="1000"/>
              </a:spcBef>
              <a:spcAft>
                <a:spcPts val="0"/>
              </a:spcAft>
              <a:buClr>
                <a:schemeClr val="bg2">
                  <a:lumMod val="40000"/>
                  <a:lumOff val="60000"/>
                </a:schemeClr>
              </a:buClr>
              <a:buSzPct val="80000"/>
              <a:buFont typeface="Wingdings 3" charset="2"/>
              <a:buNone/>
              <a:defRPr sz="900" b="0" i="0" kern="1200">
                <a:solidFill>
                  <a:schemeClr val="tx1"/>
                </a:solidFill>
                <a:latin typeface="+mj-lt"/>
                <a:ea typeface="+mj-ea"/>
                <a:cs typeface="+mj-cs"/>
              </a:defRPr>
            </a:lvl8pPr>
            <a:lvl9pPr marL="3657600" indent="0" algn="l" defTabSz="457200" rtl="0" eaLnBrk="1" latinLnBrk="0" hangingPunct="1">
              <a:spcBef>
                <a:spcPts val="1000"/>
              </a:spcBef>
              <a:spcAft>
                <a:spcPts val="0"/>
              </a:spcAft>
              <a:buClr>
                <a:schemeClr val="bg2">
                  <a:lumMod val="40000"/>
                  <a:lumOff val="60000"/>
                </a:schemeClr>
              </a:buClr>
              <a:buSzPct val="80000"/>
              <a:buFont typeface="Wingdings 3" charset="2"/>
              <a:buNone/>
              <a:defRPr sz="900" b="0" i="0" kern="1200">
                <a:solidFill>
                  <a:schemeClr val="tx1"/>
                </a:solidFill>
                <a:latin typeface="+mj-lt"/>
                <a:ea typeface="+mj-ea"/>
                <a:cs typeface="+mj-cs"/>
              </a:defRPr>
            </a:lvl9pPr>
          </a:lstStyle>
          <a:p>
            <a:r>
              <a:rPr lang="sv-SE" sz="1600" dirty="0"/>
              <a:t>Inom ramen för vårt förändringsarbete Vision 50/50 har vi delat in verksamheten i fyra arenor där vi kunnat se tecken på ojämställdhet. I klubbens nulägesanalys finns våra spaningar uppdelat på de fyra arenorna utifrån könsstruktur, kultur och makt. </a:t>
            </a:r>
          </a:p>
          <a:p>
            <a:r>
              <a:rPr lang="sv-SE" sz="1600" dirty="0"/>
              <a:t>Vi har utgått ifrån de oönskade lägen vi hittat i våra spaningar och formulerat hur vi skulle vilja att det var i framtiden. </a:t>
            </a:r>
          </a:p>
          <a:p>
            <a:r>
              <a:rPr lang="sv-SE" sz="1600" dirty="0"/>
              <a:t>Baserat på nulägesanalysen har vi skapat den här handlingsplanen, även den uppdelad i de fyra arenorna. Handlingsplanen är en sammanställning av våra mål, mätpunkter, aktiviteter och rutiner som ska leda till jämställdhet i alla delar av vår verksamhet.</a:t>
            </a:r>
          </a:p>
        </p:txBody>
      </p:sp>
    </p:spTree>
    <p:extLst>
      <p:ext uri="{BB962C8B-B14F-4D97-AF65-F5344CB8AC3E}">
        <p14:creationId xmlns:p14="http://schemas.microsoft.com/office/powerpoint/2010/main" val="299028184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6397A55B-0603-4343-9411-4D402F3F1734}"/>
              </a:ext>
            </a:extLst>
          </p:cNvPr>
          <p:cNvSpPr>
            <a:spLocks noGrp="1"/>
          </p:cNvSpPr>
          <p:nvPr>
            <p:ph type="title"/>
          </p:nvPr>
        </p:nvSpPr>
        <p:spPr/>
        <p:txBody>
          <a:bodyPr/>
          <a:lstStyle/>
          <a:p>
            <a:r>
              <a:rPr lang="sv-SE" dirty="0"/>
              <a:t>Styrelserummet</a:t>
            </a:r>
          </a:p>
        </p:txBody>
      </p:sp>
      <p:graphicFrame>
        <p:nvGraphicFramePr>
          <p:cNvPr id="4" name="Tabell 3">
            <a:extLst>
              <a:ext uri="{FF2B5EF4-FFF2-40B4-BE49-F238E27FC236}">
                <a16:creationId xmlns:a16="http://schemas.microsoft.com/office/drawing/2014/main" id="{45A16E7D-83C7-4D85-93E9-6DA209A5D25C}"/>
              </a:ext>
            </a:extLst>
          </p:cNvPr>
          <p:cNvGraphicFramePr>
            <a:graphicFrameLocks noGrp="1"/>
          </p:cNvGraphicFramePr>
          <p:nvPr>
            <p:extLst>
              <p:ext uri="{D42A27DB-BD31-4B8C-83A1-F6EECF244321}">
                <p14:modId xmlns:p14="http://schemas.microsoft.com/office/powerpoint/2010/main" val="4115468343"/>
              </p:ext>
            </p:extLst>
          </p:nvPr>
        </p:nvGraphicFramePr>
        <p:xfrm>
          <a:off x="0" y="1549845"/>
          <a:ext cx="12192000" cy="5806001"/>
        </p:xfrm>
        <a:graphic>
          <a:graphicData uri="http://schemas.openxmlformats.org/drawingml/2006/table">
            <a:tbl>
              <a:tblPr firstRow="1" bandRow="1">
                <a:tableStyleId>{7DF18680-E054-41AD-8BC1-D1AEF772440D}</a:tableStyleId>
              </a:tblPr>
              <a:tblGrid>
                <a:gridCol w="3019926">
                  <a:extLst>
                    <a:ext uri="{9D8B030D-6E8A-4147-A177-3AD203B41FA5}">
                      <a16:colId xmlns:a16="http://schemas.microsoft.com/office/drawing/2014/main" val="3238051709"/>
                    </a:ext>
                  </a:extLst>
                </a:gridCol>
                <a:gridCol w="3080085">
                  <a:extLst>
                    <a:ext uri="{9D8B030D-6E8A-4147-A177-3AD203B41FA5}">
                      <a16:colId xmlns:a16="http://schemas.microsoft.com/office/drawing/2014/main" val="933921931"/>
                    </a:ext>
                  </a:extLst>
                </a:gridCol>
                <a:gridCol w="3007894">
                  <a:extLst>
                    <a:ext uri="{9D8B030D-6E8A-4147-A177-3AD203B41FA5}">
                      <a16:colId xmlns:a16="http://schemas.microsoft.com/office/drawing/2014/main" val="2282107460"/>
                    </a:ext>
                  </a:extLst>
                </a:gridCol>
                <a:gridCol w="1864895">
                  <a:extLst>
                    <a:ext uri="{9D8B030D-6E8A-4147-A177-3AD203B41FA5}">
                      <a16:colId xmlns:a16="http://schemas.microsoft.com/office/drawing/2014/main" val="3735543543"/>
                    </a:ext>
                  </a:extLst>
                </a:gridCol>
                <a:gridCol w="1219200">
                  <a:extLst>
                    <a:ext uri="{9D8B030D-6E8A-4147-A177-3AD203B41FA5}">
                      <a16:colId xmlns:a16="http://schemas.microsoft.com/office/drawing/2014/main" val="2843070113"/>
                    </a:ext>
                  </a:extLst>
                </a:gridCol>
              </a:tblGrid>
              <a:tr h="456773">
                <a:tc>
                  <a:txBody>
                    <a:bodyPr/>
                    <a:lstStyle/>
                    <a:p>
                      <a:r>
                        <a:rPr lang="sv-SE" sz="1600" dirty="0"/>
                        <a:t>Mål</a:t>
                      </a:r>
                    </a:p>
                  </a:txBody>
                  <a:tcPr>
                    <a:solidFill>
                      <a:srgbClr val="0E3847"/>
                    </a:solidFill>
                  </a:tcPr>
                </a:tc>
                <a:tc>
                  <a:txBody>
                    <a:bodyPr/>
                    <a:lstStyle/>
                    <a:p>
                      <a:r>
                        <a:rPr lang="sv-SE" sz="1600" dirty="0"/>
                        <a:t>Aktivitet</a:t>
                      </a:r>
                    </a:p>
                  </a:txBody>
                  <a:tcPr>
                    <a:solidFill>
                      <a:srgbClr val="0E3847"/>
                    </a:solidFill>
                  </a:tcPr>
                </a:tc>
                <a:tc>
                  <a:txBody>
                    <a:bodyPr/>
                    <a:lstStyle/>
                    <a:p>
                      <a:r>
                        <a:rPr lang="sv-SE" sz="1600" dirty="0"/>
                        <a:t>Rutin</a:t>
                      </a:r>
                    </a:p>
                  </a:txBody>
                  <a:tcPr>
                    <a:solidFill>
                      <a:srgbClr val="0E3847"/>
                    </a:solidFill>
                  </a:tcPr>
                </a:tc>
                <a:tc>
                  <a:txBody>
                    <a:bodyPr/>
                    <a:lstStyle/>
                    <a:p>
                      <a:r>
                        <a:rPr lang="sv-SE" sz="1600" dirty="0"/>
                        <a:t>Mätpunkt</a:t>
                      </a:r>
                    </a:p>
                  </a:txBody>
                  <a:tcPr>
                    <a:solidFill>
                      <a:srgbClr val="0E3847"/>
                    </a:solidFill>
                  </a:tcPr>
                </a:tc>
                <a:tc>
                  <a:txBody>
                    <a:bodyPr/>
                    <a:lstStyle/>
                    <a:p>
                      <a:r>
                        <a:rPr lang="sv-SE" sz="1600" dirty="0"/>
                        <a:t>Ansvarig</a:t>
                      </a:r>
                    </a:p>
                  </a:txBody>
                  <a:tcPr>
                    <a:solidFill>
                      <a:srgbClr val="0E3847"/>
                    </a:solidFill>
                  </a:tcPr>
                </a:tc>
                <a:extLst>
                  <a:ext uri="{0D108BD9-81ED-4DB2-BD59-A6C34878D82A}">
                    <a16:rowId xmlns:a16="http://schemas.microsoft.com/office/drawing/2014/main" val="1656419387"/>
                  </a:ext>
                </a:extLst>
              </a:tr>
              <a:tr h="970276">
                <a:tc>
                  <a:txBody>
                    <a:bodyPr/>
                    <a:lstStyle/>
                    <a:p>
                      <a:r>
                        <a:rPr lang="sv-SE" sz="1600" b="1" dirty="0"/>
                        <a:t>Tydlighet i rekrytering av ideella krafter och vad vi förväntar oss av dem</a:t>
                      </a:r>
                    </a:p>
                  </a:txBody>
                  <a:tcPr/>
                </a:tc>
                <a:tc>
                  <a:txBody>
                    <a:bodyPr/>
                    <a:lstStyle/>
                    <a:p>
                      <a:pPr marL="84138" lvl="0" indent="-84138">
                        <a:buFont typeface="Arial" panose="020B0604020202020204" pitchFamily="34" charset="0"/>
                        <a:buChar char="•"/>
                      </a:pPr>
                      <a:r>
                        <a:rPr lang="sv-SE" sz="1200" dirty="0"/>
                        <a:t>Sammanställ uppgiftsbeskrivning för de olika uppdragen</a:t>
                      </a:r>
                    </a:p>
                  </a:txBody>
                  <a:tcPr/>
                </a:tc>
                <a:tc>
                  <a:txBody>
                    <a:bodyPr/>
                    <a:lstStyle/>
                    <a:p>
                      <a:pPr marL="84138" indent="-84138">
                        <a:buFont typeface="Arial" panose="020B0604020202020204" pitchFamily="34" charset="0"/>
                        <a:buChar char="•"/>
                      </a:pPr>
                      <a:r>
                        <a:rPr lang="sv-SE" sz="1200" dirty="0"/>
                        <a:t>Tydliga krav för respektive uppdrag som uppdateras löpande</a:t>
                      </a:r>
                    </a:p>
                    <a:p>
                      <a:pPr marL="0" indent="0">
                        <a:buFont typeface="Arial" panose="020B0604020202020204" pitchFamily="34" charset="0"/>
                        <a:buNone/>
                      </a:pPr>
                      <a:endParaRPr lang="sv-SE" sz="1200" dirty="0"/>
                    </a:p>
                  </a:txBody>
                  <a:tcPr/>
                </a:tc>
                <a:tc>
                  <a:txBody>
                    <a:bodyPr/>
                    <a:lstStyle/>
                    <a:p>
                      <a:pPr marL="84138" indent="-84138">
                        <a:buFont typeface="Arial" panose="020B0604020202020204" pitchFamily="34" charset="0"/>
                        <a:buChar char="•"/>
                      </a:pPr>
                      <a:r>
                        <a:rPr lang="sv-SE" sz="1200" dirty="0"/>
                        <a:t>Efter varje säsong andel passiva ”ledamöter” </a:t>
                      </a:r>
                    </a:p>
                  </a:txBody>
                  <a:tcPr/>
                </a:tc>
                <a:tc>
                  <a:txBody>
                    <a:bodyPr/>
                    <a:lstStyle/>
                    <a:p>
                      <a:r>
                        <a:rPr lang="sv-SE" sz="1200" dirty="0"/>
                        <a:t>Kommitté ordförande</a:t>
                      </a:r>
                    </a:p>
                  </a:txBody>
                  <a:tcPr/>
                </a:tc>
                <a:extLst>
                  <a:ext uri="{0D108BD9-81ED-4DB2-BD59-A6C34878D82A}">
                    <a16:rowId xmlns:a16="http://schemas.microsoft.com/office/drawing/2014/main" val="2127593997"/>
                  </a:ext>
                </a:extLst>
              </a:tr>
              <a:tr h="970276">
                <a:tc>
                  <a:txBody>
                    <a:bodyPr/>
                    <a:lstStyle/>
                    <a:p>
                      <a:pPr marL="0" lvl="0" algn="l" defTabSz="457200" rtl="0" eaLnBrk="1" latinLnBrk="0" hangingPunct="1"/>
                      <a:r>
                        <a:rPr lang="sv-SE" sz="1600" b="1" kern="1200" dirty="0">
                          <a:solidFill>
                            <a:schemeClr val="dk1"/>
                          </a:solidFill>
                          <a:latin typeface="+mn-lt"/>
                          <a:ea typeface="+mn-ea"/>
                          <a:cs typeface="+mn-cs"/>
                        </a:rPr>
                        <a:t>Utveckla aktiviteter som inte är 100% golfrelaterade.</a:t>
                      </a:r>
                    </a:p>
                  </a:txBody>
                  <a:tcPr/>
                </a:tc>
                <a:tc>
                  <a:txBody>
                    <a:bodyPr/>
                    <a:lstStyle/>
                    <a:p>
                      <a:pPr marL="84138" lvl="0" indent="-84138">
                        <a:buFont typeface="Arial" panose="020B0604020202020204" pitchFamily="34" charset="0"/>
                        <a:buChar char="•"/>
                      </a:pPr>
                      <a:r>
                        <a:rPr lang="sv-SE" sz="1200" dirty="0" err="1"/>
                        <a:t>Quizz</a:t>
                      </a:r>
                      <a:r>
                        <a:rPr lang="sv-SE" sz="1200" dirty="0"/>
                        <a:t> kvällar</a:t>
                      </a:r>
                    </a:p>
                    <a:p>
                      <a:pPr marL="84138" lvl="0" indent="-84138">
                        <a:buFont typeface="Arial" panose="020B0604020202020204" pitchFamily="34" charset="0"/>
                        <a:buChar char="•"/>
                      </a:pPr>
                      <a:r>
                        <a:rPr lang="sv-SE" sz="1200" dirty="0"/>
                        <a:t>Tisdagsaktivitet en gång i månaden</a:t>
                      </a:r>
                    </a:p>
                    <a:p>
                      <a:pPr marL="84138" lvl="0" indent="-84138">
                        <a:buFont typeface="Arial" panose="020B0604020202020204" pitchFamily="34" charset="0"/>
                        <a:buChar char="•"/>
                      </a:pPr>
                      <a:r>
                        <a:rPr lang="sv-SE" sz="1200" dirty="0"/>
                        <a:t>Medlemskommittés Verksamhetsplan ges tydligare utrymme</a:t>
                      </a:r>
                    </a:p>
                  </a:txBody>
                  <a:tcPr/>
                </a:tc>
                <a:tc>
                  <a:txBody>
                    <a:bodyPr/>
                    <a:lstStyle/>
                    <a:p>
                      <a:pPr marL="84138" indent="-84138">
                        <a:buFont typeface="Arial" panose="020B0604020202020204" pitchFamily="34" charset="0"/>
                        <a:buChar char="•"/>
                      </a:pPr>
                      <a:r>
                        <a:rPr lang="sv-SE" sz="1200" dirty="0"/>
                        <a:t>Information för hela säsongen </a:t>
                      </a:r>
                    </a:p>
                    <a:p>
                      <a:pPr marL="84138" indent="-84138">
                        <a:buFont typeface="Arial" panose="020B0604020202020204" pitchFamily="34" charset="0"/>
                        <a:buChar char="•"/>
                      </a:pPr>
                      <a:r>
                        <a:rPr lang="sv-SE" sz="1200" dirty="0"/>
                        <a:t>Tydligare kommunikation</a:t>
                      </a:r>
                    </a:p>
                    <a:p>
                      <a:pPr marL="0" indent="0">
                        <a:buFont typeface="Arial" panose="020B0604020202020204" pitchFamily="34" charset="0"/>
                        <a:buNone/>
                      </a:pPr>
                      <a:endParaRPr lang="sv-SE" sz="1200" dirty="0"/>
                    </a:p>
                  </a:txBody>
                  <a:tcPr/>
                </a:tc>
                <a:tc>
                  <a:txBody>
                    <a:bodyPr/>
                    <a:lstStyle/>
                    <a:p>
                      <a:pPr marL="84138" indent="-84138">
                        <a:buFont typeface="Arial" panose="020B0604020202020204" pitchFamily="34" charset="0"/>
                        <a:buChar char="•"/>
                      </a:pPr>
                      <a:r>
                        <a:rPr lang="sv-SE" sz="1200" dirty="0"/>
                        <a:t>Antal närvarande</a:t>
                      </a:r>
                    </a:p>
                    <a:p>
                      <a:pPr marL="84138" indent="-84138">
                        <a:buFont typeface="Arial" panose="020B0604020202020204" pitchFamily="34" charset="0"/>
                        <a:buChar char="•"/>
                      </a:pPr>
                      <a:r>
                        <a:rPr lang="sv-SE" sz="1200" dirty="0"/>
                        <a:t>Antal unika närvarande</a:t>
                      </a:r>
                    </a:p>
                  </a:txBody>
                  <a:tcPr/>
                </a:tc>
                <a:tc>
                  <a:txBody>
                    <a:bodyPr/>
                    <a:lstStyle/>
                    <a:p>
                      <a:r>
                        <a:rPr lang="sv-SE" sz="1200" dirty="0"/>
                        <a:t>Anders S</a:t>
                      </a:r>
                    </a:p>
                    <a:p>
                      <a:r>
                        <a:rPr lang="sv-SE" sz="1200" dirty="0"/>
                        <a:t>Medlems- kommittén</a:t>
                      </a:r>
                    </a:p>
                  </a:txBody>
                  <a:tcPr/>
                </a:tc>
                <a:extLst>
                  <a:ext uri="{0D108BD9-81ED-4DB2-BD59-A6C34878D82A}">
                    <a16:rowId xmlns:a16="http://schemas.microsoft.com/office/drawing/2014/main" val="1890693894"/>
                  </a:ext>
                </a:extLst>
              </a:tr>
              <a:tr h="970276">
                <a:tc>
                  <a:txBody>
                    <a:bodyPr/>
                    <a:lstStyle/>
                    <a:p>
                      <a:pPr marL="0" lvl="0" algn="l" defTabSz="457200" rtl="0" eaLnBrk="1" latinLnBrk="0" hangingPunct="1"/>
                      <a:r>
                        <a:rPr lang="sv-SE" sz="1600" b="1" kern="1200" dirty="0">
                          <a:solidFill>
                            <a:schemeClr val="dk1"/>
                          </a:solidFill>
                          <a:latin typeface="+mn-lt"/>
                          <a:ea typeface="+mn-ea"/>
                          <a:cs typeface="+mn-cs"/>
                        </a:rPr>
                        <a:t>Aktivera nya medlemmar i kommittéer/styrelse och arbetsgrupper för att få in nya idéer</a:t>
                      </a:r>
                    </a:p>
                  </a:txBody>
                  <a:tcPr/>
                </a:tc>
                <a:tc>
                  <a:txBody>
                    <a:bodyPr/>
                    <a:lstStyle/>
                    <a:p>
                      <a:pPr marL="171450" indent="-171450">
                        <a:buFont typeface="Arial" panose="020B0604020202020204" pitchFamily="34" charset="0"/>
                        <a:buChar char="•"/>
                      </a:pPr>
                      <a:r>
                        <a:rPr lang="sv-SE" sz="1200" dirty="0"/>
                        <a:t>Samla </a:t>
                      </a:r>
                      <a:r>
                        <a:rPr lang="sv-SE" sz="1200" dirty="0" err="1"/>
                        <a:t>golfvärdar</a:t>
                      </a:r>
                      <a:r>
                        <a:rPr lang="sv-SE" sz="1200" dirty="0"/>
                        <a:t>/starters i gemensam grupp</a:t>
                      </a:r>
                    </a:p>
                    <a:p>
                      <a:pPr marL="171450" indent="-171450">
                        <a:buFont typeface="Arial" panose="020B0604020202020204" pitchFamily="34" charset="0"/>
                        <a:buChar char="•"/>
                      </a:pPr>
                      <a:r>
                        <a:rPr lang="sv-SE" sz="1200" dirty="0"/>
                        <a:t>Nuvarande medlemmar tar med en vän</a:t>
                      </a:r>
                    </a:p>
                    <a:p>
                      <a:pPr marL="171450" indent="-171450">
                        <a:buFont typeface="Arial" panose="020B0604020202020204" pitchFamily="34" charset="0"/>
                        <a:buChar char="•"/>
                      </a:pPr>
                      <a:r>
                        <a:rPr lang="sv-SE" sz="1200" dirty="0"/>
                        <a:t>Bättre kommunikation</a:t>
                      </a:r>
                    </a:p>
                  </a:txBody>
                  <a:tcPr/>
                </a:tc>
                <a:tc>
                  <a:txBody>
                    <a:bodyPr/>
                    <a:lstStyle/>
                    <a:p>
                      <a:pPr marL="171450" indent="-171450">
                        <a:buFont typeface="Arial" panose="020B0604020202020204" pitchFamily="34" charset="0"/>
                        <a:buChar char="•"/>
                      </a:pPr>
                      <a:r>
                        <a:rPr lang="sv-SE" sz="1200" dirty="0"/>
                        <a:t>Beskrivning av kommittéernas arbete på webbsidan och i klubbhuset</a:t>
                      </a:r>
                    </a:p>
                  </a:txBody>
                  <a:tcPr/>
                </a:tc>
                <a:tc>
                  <a:txBody>
                    <a:bodyPr/>
                    <a:lstStyle/>
                    <a:p>
                      <a:pPr marL="171450" indent="-171450">
                        <a:buFont typeface="Arial" panose="020B0604020202020204" pitchFamily="34" charset="0"/>
                        <a:buChar char="•"/>
                      </a:pPr>
                      <a:r>
                        <a:rPr lang="sv-SE" sz="1200" dirty="0"/>
                        <a:t>Antalet nya medlemmar i relation till hur många som slutar</a:t>
                      </a:r>
                    </a:p>
                    <a:p>
                      <a:pPr marL="171450" indent="-171450">
                        <a:buFont typeface="Arial" panose="020B0604020202020204" pitchFamily="34" charset="0"/>
                        <a:buChar char="•"/>
                      </a:pPr>
                      <a:r>
                        <a:rPr lang="sv-SE" sz="1200" dirty="0"/>
                        <a:t>Internettrafik</a:t>
                      </a:r>
                    </a:p>
                  </a:txBody>
                  <a:tcPr/>
                </a:tc>
                <a:tc>
                  <a:txBody>
                    <a:bodyPr/>
                    <a:lstStyle/>
                    <a:p>
                      <a:r>
                        <a:rPr lang="sv-SE" sz="1200" dirty="0"/>
                        <a:t>Kommitté</a:t>
                      </a:r>
                    </a:p>
                    <a:p>
                      <a:r>
                        <a:rPr lang="sv-SE" sz="1200" dirty="0"/>
                        <a:t>ordföranden</a:t>
                      </a:r>
                    </a:p>
                  </a:txBody>
                  <a:tcPr/>
                </a:tc>
                <a:extLst>
                  <a:ext uri="{0D108BD9-81ED-4DB2-BD59-A6C34878D82A}">
                    <a16:rowId xmlns:a16="http://schemas.microsoft.com/office/drawing/2014/main" val="265430320"/>
                  </a:ext>
                </a:extLst>
              </a:tr>
              <a:tr h="970276">
                <a:tc>
                  <a:txBody>
                    <a:bodyPr/>
                    <a:lstStyle/>
                    <a:p>
                      <a:r>
                        <a:rPr lang="sv-SE" sz="1600" b="1" dirty="0"/>
                        <a:t>Kommittéstruktur</a:t>
                      </a:r>
                    </a:p>
                  </a:txBody>
                  <a:tcPr/>
                </a:tc>
                <a:tc>
                  <a:txBody>
                    <a:bodyPr/>
                    <a:lstStyle/>
                    <a:p>
                      <a:pPr marL="285750" indent="-285750">
                        <a:buFont typeface="Arial" panose="020B0604020202020204" pitchFamily="34" charset="0"/>
                        <a:buChar char="•"/>
                      </a:pPr>
                      <a:r>
                        <a:rPr lang="sv-SE" sz="1200" dirty="0"/>
                        <a:t>Frågeställning: Hur får vi fler att göra mer och med större ”hjärta och engagemang”.</a:t>
                      </a:r>
                    </a:p>
                    <a:p>
                      <a:pPr marL="285750" indent="-285750">
                        <a:buFont typeface="Arial" panose="020B0604020202020204" pitchFamily="34" charset="0"/>
                        <a:buChar char="•"/>
                      </a:pPr>
                      <a:r>
                        <a:rPr lang="sv-SE" sz="1200" dirty="0"/>
                        <a:t>Översyn av behovet av olika kommittéer, organisationsbehov, struktur mm.</a:t>
                      </a:r>
                    </a:p>
                    <a:p>
                      <a:pPr marL="285750" indent="-285750">
                        <a:buFont typeface="Arial" panose="020B0604020202020204" pitchFamily="34" charset="0"/>
                        <a:buChar char="•"/>
                      </a:pPr>
                      <a:endParaRPr lang="sv-SE" sz="1200" dirty="0"/>
                    </a:p>
                  </a:txBody>
                  <a:tcPr/>
                </a:tc>
                <a:tc>
                  <a:txBody>
                    <a:bodyPr/>
                    <a:lstStyle/>
                    <a:p>
                      <a:pPr marL="171450" indent="-171450">
                        <a:buFont typeface="Arial" panose="020B0604020202020204" pitchFamily="34" charset="0"/>
                        <a:buChar char="•"/>
                      </a:pPr>
                      <a:r>
                        <a:rPr lang="sv-SE" sz="1200" dirty="0"/>
                        <a:t>”Strukturmöten” med berörda kommittéer, klubbchef, styrelse</a:t>
                      </a:r>
                    </a:p>
                    <a:p>
                      <a:pPr marL="171450" indent="-171450">
                        <a:buFont typeface="Arial" panose="020B0604020202020204" pitchFamily="34" charset="0"/>
                        <a:buChar char="•"/>
                      </a:pPr>
                      <a:endParaRPr lang="sv-SE" sz="1200" dirty="0"/>
                    </a:p>
                  </a:txBody>
                  <a:tcPr/>
                </a:tc>
                <a:tc>
                  <a:txBody>
                    <a:bodyPr/>
                    <a:lstStyle/>
                    <a:p>
                      <a:endParaRPr lang="sv-SE" sz="1200" dirty="0"/>
                    </a:p>
                  </a:txBody>
                  <a:tcPr/>
                </a:tc>
                <a:tc>
                  <a:txBody>
                    <a:bodyPr/>
                    <a:lstStyle/>
                    <a:p>
                      <a:endParaRPr lang="sv-SE" sz="1200" dirty="0"/>
                    </a:p>
                  </a:txBody>
                  <a:tcPr/>
                </a:tc>
                <a:extLst>
                  <a:ext uri="{0D108BD9-81ED-4DB2-BD59-A6C34878D82A}">
                    <a16:rowId xmlns:a16="http://schemas.microsoft.com/office/drawing/2014/main" val="1017549694"/>
                  </a:ext>
                </a:extLst>
              </a:tr>
              <a:tr h="970276">
                <a:tc>
                  <a:txBody>
                    <a:bodyPr/>
                    <a:lstStyle/>
                    <a:p>
                      <a:r>
                        <a:rPr lang="sv-SE" sz="1200" b="1" dirty="0"/>
                        <a:t>Kommunikation</a:t>
                      </a:r>
                    </a:p>
                  </a:txBody>
                  <a:tcPr/>
                </a:tc>
                <a:tc>
                  <a:txBody>
                    <a:bodyPr/>
                    <a:lstStyle/>
                    <a:p>
                      <a:pPr marL="171450" marR="0" lvl="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sv-SE" sz="1200" dirty="0"/>
                        <a:t>Ta fram en tydlig kommunikationsplan</a:t>
                      </a:r>
                    </a:p>
                    <a:p>
                      <a:endParaRPr lang="sv-SE" sz="1200" dirty="0"/>
                    </a:p>
                  </a:txBody>
                  <a:tcPr/>
                </a:tc>
                <a:tc>
                  <a:txBody>
                    <a:bodyPr/>
                    <a:lstStyle/>
                    <a:p>
                      <a:pPr marL="171450" marR="0" lvl="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sv-SE" sz="1200" dirty="0"/>
                        <a:t>Information för hela säsongen</a:t>
                      </a:r>
                    </a:p>
                    <a:p>
                      <a:endParaRPr lang="sv-SE" sz="1200" dirty="0"/>
                    </a:p>
                  </a:txBody>
                  <a:tcPr/>
                </a:tc>
                <a:tc>
                  <a:txBody>
                    <a:bodyPr/>
                    <a:lstStyle/>
                    <a:p>
                      <a:endParaRPr lang="sv-SE" sz="1200" dirty="0"/>
                    </a:p>
                  </a:txBody>
                  <a:tcPr/>
                </a:tc>
                <a:tc>
                  <a:txBody>
                    <a:bodyPr/>
                    <a:lstStyle/>
                    <a:p>
                      <a:endParaRPr lang="sv-SE" sz="1200" dirty="0"/>
                    </a:p>
                  </a:txBody>
                  <a:tcPr/>
                </a:tc>
                <a:extLst>
                  <a:ext uri="{0D108BD9-81ED-4DB2-BD59-A6C34878D82A}">
                    <a16:rowId xmlns:a16="http://schemas.microsoft.com/office/drawing/2014/main" val="3425301579"/>
                  </a:ext>
                </a:extLst>
              </a:tr>
            </a:tbl>
          </a:graphicData>
        </a:graphic>
      </p:graphicFrame>
    </p:spTree>
    <p:extLst>
      <p:ext uri="{BB962C8B-B14F-4D97-AF65-F5344CB8AC3E}">
        <p14:creationId xmlns:p14="http://schemas.microsoft.com/office/powerpoint/2010/main" val="422356309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6397A55B-0603-4343-9411-4D402F3F1734}"/>
              </a:ext>
            </a:extLst>
          </p:cNvPr>
          <p:cNvSpPr>
            <a:spLocks noGrp="1"/>
          </p:cNvSpPr>
          <p:nvPr>
            <p:ph type="title"/>
          </p:nvPr>
        </p:nvSpPr>
        <p:spPr/>
        <p:txBody>
          <a:bodyPr/>
          <a:lstStyle/>
          <a:p>
            <a:r>
              <a:rPr lang="sv-SE" dirty="0"/>
              <a:t>Golfbanan</a:t>
            </a:r>
          </a:p>
        </p:txBody>
      </p:sp>
      <p:graphicFrame>
        <p:nvGraphicFramePr>
          <p:cNvPr id="4" name="Tabell 3">
            <a:extLst>
              <a:ext uri="{FF2B5EF4-FFF2-40B4-BE49-F238E27FC236}">
                <a16:creationId xmlns:a16="http://schemas.microsoft.com/office/drawing/2014/main" id="{45A16E7D-83C7-4D85-93E9-6DA209A5D25C}"/>
              </a:ext>
            </a:extLst>
          </p:cNvPr>
          <p:cNvGraphicFramePr>
            <a:graphicFrameLocks noGrp="1"/>
          </p:cNvGraphicFramePr>
          <p:nvPr>
            <p:extLst>
              <p:ext uri="{D42A27DB-BD31-4B8C-83A1-F6EECF244321}">
                <p14:modId xmlns:p14="http://schemas.microsoft.com/office/powerpoint/2010/main" val="1799473570"/>
              </p:ext>
            </p:extLst>
          </p:nvPr>
        </p:nvGraphicFramePr>
        <p:xfrm>
          <a:off x="-15903" y="1549845"/>
          <a:ext cx="12198071" cy="6823211"/>
        </p:xfrm>
        <a:graphic>
          <a:graphicData uri="http://schemas.openxmlformats.org/drawingml/2006/table">
            <a:tbl>
              <a:tblPr firstRow="1" bandRow="1">
                <a:tableStyleId>{7DF18680-E054-41AD-8BC1-D1AEF772440D}</a:tableStyleId>
              </a:tblPr>
              <a:tblGrid>
                <a:gridCol w="3035829">
                  <a:extLst>
                    <a:ext uri="{9D8B030D-6E8A-4147-A177-3AD203B41FA5}">
                      <a16:colId xmlns:a16="http://schemas.microsoft.com/office/drawing/2014/main" val="3238051709"/>
                    </a:ext>
                  </a:extLst>
                </a:gridCol>
                <a:gridCol w="3056409">
                  <a:extLst>
                    <a:ext uri="{9D8B030D-6E8A-4147-A177-3AD203B41FA5}">
                      <a16:colId xmlns:a16="http://schemas.microsoft.com/office/drawing/2014/main" val="933921931"/>
                    </a:ext>
                  </a:extLst>
                </a:gridCol>
                <a:gridCol w="3031570">
                  <a:extLst>
                    <a:ext uri="{9D8B030D-6E8A-4147-A177-3AD203B41FA5}">
                      <a16:colId xmlns:a16="http://schemas.microsoft.com/office/drawing/2014/main" val="2282107460"/>
                    </a:ext>
                  </a:extLst>
                </a:gridCol>
                <a:gridCol w="1779170">
                  <a:extLst>
                    <a:ext uri="{9D8B030D-6E8A-4147-A177-3AD203B41FA5}">
                      <a16:colId xmlns:a16="http://schemas.microsoft.com/office/drawing/2014/main" val="3735543543"/>
                    </a:ext>
                  </a:extLst>
                </a:gridCol>
                <a:gridCol w="1295093">
                  <a:extLst>
                    <a:ext uri="{9D8B030D-6E8A-4147-A177-3AD203B41FA5}">
                      <a16:colId xmlns:a16="http://schemas.microsoft.com/office/drawing/2014/main" val="2843070113"/>
                    </a:ext>
                  </a:extLst>
                </a:gridCol>
              </a:tblGrid>
              <a:tr h="600231">
                <a:tc>
                  <a:txBody>
                    <a:bodyPr/>
                    <a:lstStyle/>
                    <a:p>
                      <a:r>
                        <a:rPr lang="sv-SE" sz="1600" dirty="0"/>
                        <a:t>Mål</a:t>
                      </a:r>
                    </a:p>
                  </a:txBody>
                  <a:tcPr>
                    <a:solidFill>
                      <a:srgbClr val="0E3847"/>
                    </a:solidFill>
                  </a:tcPr>
                </a:tc>
                <a:tc>
                  <a:txBody>
                    <a:bodyPr/>
                    <a:lstStyle/>
                    <a:p>
                      <a:r>
                        <a:rPr lang="sv-SE" sz="1600" dirty="0"/>
                        <a:t>Aktivitet</a:t>
                      </a:r>
                    </a:p>
                  </a:txBody>
                  <a:tcPr>
                    <a:solidFill>
                      <a:srgbClr val="0E3847"/>
                    </a:solidFill>
                  </a:tcPr>
                </a:tc>
                <a:tc>
                  <a:txBody>
                    <a:bodyPr/>
                    <a:lstStyle/>
                    <a:p>
                      <a:r>
                        <a:rPr lang="sv-SE" sz="1600" dirty="0"/>
                        <a:t>Rutin</a:t>
                      </a:r>
                    </a:p>
                  </a:txBody>
                  <a:tcPr>
                    <a:solidFill>
                      <a:srgbClr val="0E3847"/>
                    </a:solidFill>
                  </a:tcPr>
                </a:tc>
                <a:tc>
                  <a:txBody>
                    <a:bodyPr/>
                    <a:lstStyle/>
                    <a:p>
                      <a:r>
                        <a:rPr lang="sv-SE" sz="1600" dirty="0"/>
                        <a:t>Mätpunkt</a:t>
                      </a:r>
                    </a:p>
                  </a:txBody>
                  <a:tcPr>
                    <a:solidFill>
                      <a:srgbClr val="0E3847"/>
                    </a:solidFill>
                  </a:tcPr>
                </a:tc>
                <a:tc>
                  <a:txBody>
                    <a:bodyPr/>
                    <a:lstStyle/>
                    <a:p>
                      <a:r>
                        <a:rPr lang="sv-SE" sz="1600" dirty="0"/>
                        <a:t>Ansvarig</a:t>
                      </a:r>
                    </a:p>
                  </a:txBody>
                  <a:tcPr>
                    <a:solidFill>
                      <a:srgbClr val="0E3847"/>
                    </a:solidFill>
                  </a:tcPr>
                </a:tc>
                <a:extLst>
                  <a:ext uri="{0D108BD9-81ED-4DB2-BD59-A6C34878D82A}">
                    <a16:rowId xmlns:a16="http://schemas.microsoft.com/office/drawing/2014/main" val="1656419387"/>
                  </a:ext>
                </a:extLst>
              </a:tr>
              <a:tr h="970276">
                <a:tc>
                  <a:txBody>
                    <a:bodyPr/>
                    <a:lstStyle/>
                    <a:p>
                      <a:pPr marL="0" algn="l" defTabSz="457200" rtl="0" eaLnBrk="1" latinLnBrk="0" hangingPunct="1"/>
                      <a:r>
                        <a:rPr lang="sv-SE" sz="1600" b="1" kern="1200" dirty="0">
                          <a:solidFill>
                            <a:schemeClr val="dk1"/>
                          </a:solidFill>
                          <a:latin typeface="+mn-lt"/>
                          <a:ea typeface="+mn-ea"/>
                          <a:cs typeface="+mn-cs"/>
                        </a:rPr>
                        <a:t>Utveckla faddergolf för nybörjare</a:t>
                      </a:r>
                    </a:p>
                  </a:txBody>
                  <a:tcPr/>
                </a:tc>
                <a:tc>
                  <a:txBody>
                    <a:bodyPr/>
                    <a:lstStyle/>
                    <a:p>
                      <a:pPr marL="171450" lvl="0" indent="-171450">
                        <a:buFont typeface="Arial" panose="020B0604020202020204" pitchFamily="34" charset="0"/>
                        <a:buChar char="•"/>
                      </a:pPr>
                      <a:r>
                        <a:rPr lang="sv-SE" sz="1200" dirty="0"/>
                        <a:t>Faddergolf på tisdagar för kvinnor</a:t>
                      </a:r>
                    </a:p>
                    <a:p>
                      <a:pPr marL="171450" lvl="0" indent="-171450">
                        <a:buFont typeface="Arial" panose="020B0604020202020204" pitchFamily="34" charset="0"/>
                        <a:buChar char="•"/>
                      </a:pPr>
                      <a:r>
                        <a:rPr lang="sv-SE" sz="1200" dirty="0"/>
                        <a:t>Hitta golfkompisar på Facebook</a:t>
                      </a:r>
                    </a:p>
                    <a:p>
                      <a:pPr marL="171450" lvl="0" indent="-171450">
                        <a:buFont typeface="Arial" panose="020B0604020202020204" pitchFamily="34" charset="0"/>
                        <a:buChar char="•"/>
                      </a:pPr>
                      <a:r>
                        <a:rPr lang="sv-SE" sz="1200" dirty="0"/>
                        <a:t>Erbjuda att följa med på en runda som åskådare</a:t>
                      </a:r>
                    </a:p>
                  </a:txBody>
                  <a:tcPr/>
                </a:tc>
                <a:tc>
                  <a:txBody>
                    <a:bodyPr/>
                    <a:lstStyle/>
                    <a:p>
                      <a:pPr marL="171450" indent="-171450">
                        <a:buFont typeface="Arial" panose="020B0604020202020204" pitchFamily="34" charset="0"/>
                        <a:buChar char="•"/>
                      </a:pPr>
                      <a:r>
                        <a:rPr lang="sv-SE" sz="1200" dirty="0"/>
                        <a:t>Efter kurser dela lista med deltagare</a:t>
                      </a:r>
                    </a:p>
                    <a:p>
                      <a:pPr marL="84138" indent="-84138">
                        <a:buFont typeface="Arial" panose="020B0604020202020204" pitchFamily="34" charset="0"/>
                        <a:buChar char="•"/>
                      </a:pPr>
                      <a:endParaRPr lang="sv-SE" sz="1200" dirty="0"/>
                    </a:p>
                  </a:txBody>
                  <a:tcPr/>
                </a:tc>
                <a:tc>
                  <a:txBody>
                    <a:bodyPr/>
                    <a:lstStyle/>
                    <a:p>
                      <a:pPr marL="171450" indent="-171450">
                        <a:buFont typeface="Arial" panose="020B0604020202020204" pitchFamily="34" charset="0"/>
                        <a:buChar char="•"/>
                      </a:pPr>
                      <a:r>
                        <a:rPr lang="sv-SE" sz="1200" dirty="0"/>
                        <a:t>Antal deltagare</a:t>
                      </a:r>
                    </a:p>
                  </a:txBody>
                  <a:tcPr/>
                </a:tc>
                <a:tc>
                  <a:txBody>
                    <a:bodyPr/>
                    <a:lstStyle/>
                    <a:p>
                      <a:r>
                        <a:rPr lang="sv-SE" sz="1200" dirty="0"/>
                        <a:t>David R</a:t>
                      </a:r>
                    </a:p>
                    <a:p>
                      <a:r>
                        <a:rPr lang="sv-SE" sz="1200" dirty="0"/>
                        <a:t>Fredrik S</a:t>
                      </a:r>
                    </a:p>
                    <a:p>
                      <a:r>
                        <a:rPr lang="sv-SE" sz="1200" dirty="0"/>
                        <a:t>+ med kom</a:t>
                      </a:r>
                    </a:p>
                  </a:txBody>
                  <a:tcPr/>
                </a:tc>
                <a:extLst>
                  <a:ext uri="{0D108BD9-81ED-4DB2-BD59-A6C34878D82A}">
                    <a16:rowId xmlns:a16="http://schemas.microsoft.com/office/drawing/2014/main" val="2127593997"/>
                  </a:ext>
                </a:extLst>
              </a:tr>
              <a:tr h="970276">
                <a:tc>
                  <a:txBody>
                    <a:bodyPr/>
                    <a:lstStyle/>
                    <a:p>
                      <a:pPr marL="0" algn="l" defTabSz="457200" rtl="0" eaLnBrk="1" latinLnBrk="0" hangingPunct="1"/>
                      <a:r>
                        <a:rPr lang="sv-SE" sz="1600" b="1" kern="1200" dirty="0">
                          <a:solidFill>
                            <a:schemeClr val="dk1"/>
                          </a:solidFill>
                          <a:latin typeface="+mn-lt"/>
                          <a:ea typeface="+mn-ea"/>
                          <a:cs typeface="+mn-cs"/>
                        </a:rPr>
                        <a:t>Uppmuntra till att flera spelar korthålsbanan</a:t>
                      </a:r>
                    </a:p>
                  </a:txBody>
                  <a:tcPr/>
                </a:tc>
                <a:tc>
                  <a:txBody>
                    <a:bodyPr/>
                    <a:lstStyle/>
                    <a:p>
                      <a:pPr marL="171450" lvl="0" indent="-171450">
                        <a:buFont typeface="Arial" panose="020B0604020202020204" pitchFamily="34" charset="0"/>
                        <a:buChar char="•"/>
                      </a:pPr>
                      <a:r>
                        <a:rPr lang="sv-SE" sz="1200" dirty="0"/>
                        <a:t>Gemensamma aktiviteter på banan</a:t>
                      </a:r>
                    </a:p>
                    <a:p>
                      <a:pPr marL="171450" lvl="0" indent="-171450">
                        <a:buFont typeface="Arial" panose="020B0604020202020204" pitchFamily="34" charset="0"/>
                        <a:buChar char="•"/>
                      </a:pPr>
                      <a:r>
                        <a:rPr lang="sv-SE" sz="1200" dirty="0"/>
                        <a:t>Tävlingar vardagskvällar</a:t>
                      </a:r>
                    </a:p>
                  </a:txBody>
                  <a:tcPr/>
                </a:tc>
                <a:tc>
                  <a:txBody>
                    <a:bodyPr/>
                    <a:lstStyle/>
                    <a:p>
                      <a:pPr marL="171450" indent="-171450">
                        <a:buFont typeface="Arial" panose="020B0604020202020204" pitchFamily="34" charset="0"/>
                        <a:buChar char="•"/>
                      </a:pPr>
                      <a:r>
                        <a:rPr lang="sv-SE" sz="1200" dirty="0"/>
                        <a:t>Återkommande information</a:t>
                      </a:r>
                    </a:p>
                  </a:txBody>
                  <a:tcPr/>
                </a:tc>
                <a:tc>
                  <a:txBody>
                    <a:bodyPr/>
                    <a:lstStyle/>
                    <a:p>
                      <a:pPr marL="171450" indent="-171450">
                        <a:buFont typeface="Arial" panose="020B0604020202020204" pitchFamily="34" charset="0"/>
                        <a:buChar char="•"/>
                      </a:pPr>
                      <a:r>
                        <a:rPr lang="sv-SE" sz="1200" dirty="0"/>
                        <a:t>GIT</a:t>
                      </a:r>
                    </a:p>
                  </a:txBody>
                  <a:tcPr/>
                </a:tc>
                <a:tc>
                  <a:txBody>
                    <a:bodyPr/>
                    <a:lstStyle/>
                    <a:p>
                      <a:r>
                        <a:rPr lang="sv-SE" sz="1200" dirty="0" err="1"/>
                        <a:t>Kmmitterrna</a:t>
                      </a:r>
                      <a:endParaRPr lang="sv-SE" sz="1200" dirty="0"/>
                    </a:p>
                  </a:txBody>
                  <a:tcPr/>
                </a:tc>
                <a:extLst>
                  <a:ext uri="{0D108BD9-81ED-4DB2-BD59-A6C34878D82A}">
                    <a16:rowId xmlns:a16="http://schemas.microsoft.com/office/drawing/2014/main" val="1890693894"/>
                  </a:ext>
                </a:extLst>
              </a:tr>
              <a:tr h="970276">
                <a:tc>
                  <a:txBody>
                    <a:bodyPr/>
                    <a:lstStyle/>
                    <a:p>
                      <a:r>
                        <a:rPr lang="sv-SE" sz="1600" b="1" kern="1200" dirty="0">
                          <a:solidFill>
                            <a:schemeClr val="dk1"/>
                          </a:solidFill>
                          <a:latin typeface="+mn-lt"/>
                          <a:ea typeface="+mn-ea"/>
                          <a:cs typeface="+mn-cs"/>
                        </a:rPr>
                        <a:t>Uppmuntra fler att spela från tee 54, 48 samt 38ers</a:t>
                      </a:r>
                    </a:p>
                  </a:txBody>
                  <a:tcPr/>
                </a:tc>
                <a:tc>
                  <a:txBody>
                    <a:bodyPr/>
                    <a:lstStyle/>
                    <a:p>
                      <a:pPr marL="171450" indent="-171450">
                        <a:buFont typeface="Arial" panose="020B0604020202020204" pitchFamily="34" charset="0"/>
                        <a:buChar char="•"/>
                      </a:pPr>
                      <a:r>
                        <a:rPr lang="sv-SE" sz="1200" dirty="0"/>
                        <a:t>Informationsskylt om ”lämplig tee” för ditt </a:t>
                      </a:r>
                      <a:r>
                        <a:rPr lang="sv-SE" sz="1200" dirty="0" err="1"/>
                        <a:t>hcp</a:t>
                      </a:r>
                      <a:endParaRPr lang="sv-SE" sz="1200" dirty="0"/>
                    </a:p>
                    <a:p>
                      <a:pPr marL="171450" indent="-171450">
                        <a:buFont typeface="Arial" panose="020B0604020202020204" pitchFamily="34" charset="0"/>
                        <a:buChar char="•"/>
                      </a:pPr>
                      <a:r>
                        <a:rPr lang="sv-SE" sz="1200" dirty="0"/>
                        <a:t>Översyn över tee 38 med fullgott skick</a:t>
                      </a:r>
                    </a:p>
                    <a:p>
                      <a:pPr marL="171450" indent="-171450">
                        <a:buFont typeface="Arial" panose="020B0604020202020204" pitchFamily="34" charset="0"/>
                        <a:buChar char="•"/>
                      </a:pPr>
                      <a:r>
                        <a:rPr lang="sv-SE" sz="1200" dirty="0"/>
                        <a:t>Flytta fram </a:t>
                      </a:r>
                      <a:r>
                        <a:rPr lang="sv-SE" sz="1200" dirty="0" err="1"/>
                        <a:t>teemarkeringar</a:t>
                      </a:r>
                      <a:r>
                        <a:rPr lang="sv-SE" sz="1200" dirty="0"/>
                        <a:t> för att tvinga fram spel från främre tee</a:t>
                      </a:r>
                    </a:p>
                    <a:p>
                      <a:pPr marL="171450" indent="-171450">
                        <a:buFont typeface="Arial" panose="020B0604020202020204" pitchFamily="34" charset="0"/>
                        <a:buChar char="•"/>
                      </a:pPr>
                      <a:r>
                        <a:rPr lang="sv-SE" sz="1200" dirty="0"/>
                        <a:t>Tävlingar med bestämd tee</a:t>
                      </a:r>
                    </a:p>
                  </a:txBody>
                  <a:tcPr/>
                </a:tc>
                <a:tc>
                  <a:txBody>
                    <a:bodyPr/>
                    <a:lstStyle/>
                    <a:p>
                      <a:endParaRPr lang="sv-SE" sz="1200" dirty="0"/>
                    </a:p>
                  </a:txBody>
                  <a:tcPr/>
                </a:tc>
                <a:tc>
                  <a:txBody>
                    <a:bodyPr/>
                    <a:lstStyle/>
                    <a:p>
                      <a:r>
                        <a:rPr lang="sv-SE" sz="1200" dirty="0"/>
                        <a:t>Start säsongen 2021</a:t>
                      </a:r>
                    </a:p>
                  </a:txBody>
                  <a:tcPr/>
                </a:tc>
                <a:tc>
                  <a:txBody>
                    <a:bodyPr/>
                    <a:lstStyle/>
                    <a:p>
                      <a:r>
                        <a:rPr lang="sv-SE" sz="1200" dirty="0"/>
                        <a:t>Verksamheten</a:t>
                      </a:r>
                    </a:p>
                    <a:p>
                      <a:r>
                        <a:rPr lang="sv-SE" sz="1200" dirty="0"/>
                        <a:t>SK</a:t>
                      </a:r>
                    </a:p>
                    <a:p>
                      <a:r>
                        <a:rPr lang="sv-SE" sz="1200" dirty="0"/>
                        <a:t>TK</a:t>
                      </a:r>
                    </a:p>
                    <a:p>
                      <a:endParaRPr lang="sv-SE" sz="1200" dirty="0"/>
                    </a:p>
                    <a:p>
                      <a:endParaRPr lang="sv-SE" sz="1200" dirty="0"/>
                    </a:p>
                  </a:txBody>
                  <a:tcPr/>
                </a:tc>
                <a:extLst>
                  <a:ext uri="{0D108BD9-81ED-4DB2-BD59-A6C34878D82A}">
                    <a16:rowId xmlns:a16="http://schemas.microsoft.com/office/drawing/2014/main" val="265430320"/>
                  </a:ext>
                </a:extLst>
              </a:tr>
              <a:tr h="970276">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sv-SE" sz="1600" b="1" kern="1200" dirty="0">
                          <a:solidFill>
                            <a:schemeClr val="dk1"/>
                          </a:solidFill>
                          <a:latin typeface="+mn-lt"/>
                          <a:ea typeface="+mn-ea"/>
                          <a:cs typeface="+mn-cs"/>
                        </a:rPr>
                        <a:t>Anpassa de flesta hål så det finns strategiska val för alla</a:t>
                      </a:r>
                    </a:p>
                    <a:p>
                      <a:endParaRPr lang="sv-SE" sz="1200" b="1" dirty="0"/>
                    </a:p>
                  </a:txBody>
                  <a:tcPr/>
                </a:tc>
                <a:tc>
                  <a:txBody>
                    <a:bodyPr/>
                    <a:lstStyle/>
                    <a:p>
                      <a:pPr marL="171450" lvl="0" indent="-171450">
                        <a:buFont typeface="Arial" panose="020B0604020202020204" pitchFamily="34" charset="0"/>
                        <a:buChar char="•"/>
                      </a:pPr>
                      <a:r>
                        <a:rPr lang="sv-SE" sz="1200" dirty="0"/>
                        <a:t>Bättre spelupplevelse</a:t>
                      </a:r>
                    </a:p>
                    <a:p>
                      <a:endParaRPr lang="sv-SE" sz="1200" dirty="0"/>
                    </a:p>
                  </a:txBody>
                  <a:tcPr/>
                </a:tc>
                <a:tc>
                  <a:txBody>
                    <a:bodyPr/>
                    <a:lstStyle/>
                    <a:p>
                      <a:pPr marL="171450" indent="-171450">
                        <a:buFont typeface="Arial" panose="020B0604020202020204" pitchFamily="34" charset="0"/>
                        <a:buChar char="•"/>
                      </a:pPr>
                      <a:r>
                        <a:rPr lang="sv-SE" sz="1200" dirty="0"/>
                        <a:t>Översyn indexering: förslag tas fram av en grupp</a:t>
                      </a:r>
                    </a:p>
                  </a:txBody>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sv-SE" sz="1200" dirty="0" err="1"/>
                        <a:t>Players</a:t>
                      </a:r>
                      <a:r>
                        <a:rPr lang="sv-SE" sz="1200" dirty="0"/>
                        <a:t> 1</a:t>
                      </a:r>
                    </a:p>
                    <a:p>
                      <a:endParaRPr lang="sv-SE" sz="1200" dirty="0"/>
                    </a:p>
                  </a:txBody>
                  <a:tcPr/>
                </a:tc>
                <a:tc>
                  <a:txBody>
                    <a:bodyPr/>
                    <a:lstStyle/>
                    <a:p>
                      <a:r>
                        <a:rPr lang="sv-SE" sz="1200" dirty="0"/>
                        <a:t>Arbetsgrupp</a:t>
                      </a:r>
                    </a:p>
                  </a:txBody>
                  <a:tcPr/>
                </a:tc>
                <a:extLst>
                  <a:ext uri="{0D108BD9-81ED-4DB2-BD59-A6C34878D82A}">
                    <a16:rowId xmlns:a16="http://schemas.microsoft.com/office/drawing/2014/main" val="1017549694"/>
                  </a:ext>
                </a:extLst>
              </a:tr>
              <a:tr h="970276">
                <a:tc>
                  <a:txBody>
                    <a:bodyPr/>
                    <a:lstStyle/>
                    <a:p>
                      <a:endParaRPr lang="sv-SE" sz="1600" b="1" kern="1200" dirty="0">
                        <a:solidFill>
                          <a:schemeClr val="dk1"/>
                        </a:solidFill>
                        <a:latin typeface="+mn-lt"/>
                        <a:ea typeface="+mn-ea"/>
                        <a:cs typeface="+mn-cs"/>
                      </a:endParaRPr>
                    </a:p>
                  </a:txBody>
                  <a:tcPr/>
                </a:tc>
                <a:tc>
                  <a:txBody>
                    <a:bodyPr/>
                    <a:lstStyle/>
                    <a:p>
                      <a:pPr marL="171450" indent="-171450">
                        <a:buFont typeface="Arial" panose="020B0604020202020204" pitchFamily="34" charset="0"/>
                        <a:buChar char="•"/>
                      </a:pPr>
                      <a:endParaRPr lang="sv-SE" sz="1200" dirty="0"/>
                    </a:p>
                  </a:txBody>
                  <a:tcPr/>
                </a:tc>
                <a:tc>
                  <a:txBody>
                    <a:bodyPr/>
                    <a:lstStyle/>
                    <a:p>
                      <a:endParaRPr lang="sv-SE" sz="1200" dirty="0"/>
                    </a:p>
                  </a:txBody>
                  <a:tcPr/>
                </a:tc>
                <a:tc>
                  <a:txBody>
                    <a:bodyPr/>
                    <a:lstStyle/>
                    <a:p>
                      <a:endParaRPr lang="sv-SE" sz="1200" dirty="0"/>
                    </a:p>
                  </a:txBody>
                  <a:tcPr/>
                </a:tc>
                <a:tc>
                  <a:txBody>
                    <a:bodyPr/>
                    <a:lstStyle/>
                    <a:p>
                      <a:endParaRPr lang="sv-SE" sz="1200" dirty="0"/>
                    </a:p>
                  </a:txBody>
                  <a:tcPr/>
                </a:tc>
                <a:extLst>
                  <a:ext uri="{0D108BD9-81ED-4DB2-BD59-A6C34878D82A}">
                    <a16:rowId xmlns:a16="http://schemas.microsoft.com/office/drawing/2014/main" val="3425301579"/>
                  </a:ext>
                </a:extLst>
              </a:tr>
              <a:tr h="970276">
                <a:tc>
                  <a:txBody>
                    <a:bodyPr/>
                    <a:lstStyle/>
                    <a:p>
                      <a:endParaRPr lang="sv-SE" sz="1600" b="1" kern="1200" dirty="0">
                        <a:solidFill>
                          <a:schemeClr val="dk1"/>
                        </a:solidFill>
                        <a:latin typeface="+mn-lt"/>
                        <a:ea typeface="+mn-ea"/>
                        <a:cs typeface="+mn-cs"/>
                      </a:endParaRPr>
                    </a:p>
                  </a:txBody>
                  <a:tcPr/>
                </a:tc>
                <a:tc>
                  <a:txBody>
                    <a:bodyPr/>
                    <a:lstStyle/>
                    <a:p>
                      <a:pPr marL="171450" indent="-171450">
                        <a:buFont typeface="Arial" panose="020B0604020202020204" pitchFamily="34" charset="0"/>
                        <a:buChar char="•"/>
                      </a:pPr>
                      <a:endParaRPr lang="sv-SE" sz="1200" dirty="0"/>
                    </a:p>
                  </a:txBody>
                  <a:tcPr/>
                </a:tc>
                <a:tc>
                  <a:txBody>
                    <a:bodyPr/>
                    <a:lstStyle/>
                    <a:p>
                      <a:endParaRPr lang="sv-SE" sz="1200" dirty="0"/>
                    </a:p>
                  </a:txBody>
                  <a:tcPr/>
                </a:tc>
                <a:tc>
                  <a:txBody>
                    <a:bodyPr/>
                    <a:lstStyle/>
                    <a:p>
                      <a:endParaRPr lang="sv-SE" sz="1200" dirty="0"/>
                    </a:p>
                  </a:txBody>
                  <a:tcPr/>
                </a:tc>
                <a:tc>
                  <a:txBody>
                    <a:bodyPr/>
                    <a:lstStyle/>
                    <a:p>
                      <a:endParaRPr lang="sv-SE" sz="1200" dirty="0"/>
                    </a:p>
                  </a:txBody>
                  <a:tcPr/>
                </a:tc>
                <a:extLst>
                  <a:ext uri="{0D108BD9-81ED-4DB2-BD59-A6C34878D82A}">
                    <a16:rowId xmlns:a16="http://schemas.microsoft.com/office/drawing/2014/main" val="2466484148"/>
                  </a:ext>
                </a:extLst>
              </a:tr>
            </a:tbl>
          </a:graphicData>
        </a:graphic>
      </p:graphicFrame>
    </p:spTree>
    <p:extLst>
      <p:ext uri="{BB962C8B-B14F-4D97-AF65-F5344CB8AC3E}">
        <p14:creationId xmlns:p14="http://schemas.microsoft.com/office/powerpoint/2010/main" val="107914245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6397A55B-0603-4343-9411-4D402F3F1734}"/>
              </a:ext>
            </a:extLst>
          </p:cNvPr>
          <p:cNvSpPr>
            <a:spLocks noGrp="1"/>
          </p:cNvSpPr>
          <p:nvPr>
            <p:ph type="title"/>
          </p:nvPr>
        </p:nvSpPr>
        <p:spPr/>
        <p:txBody>
          <a:bodyPr/>
          <a:lstStyle/>
          <a:p>
            <a:r>
              <a:rPr lang="sv-SE" dirty="0"/>
              <a:t>Anläggningen</a:t>
            </a:r>
          </a:p>
        </p:txBody>
      </p:sp>
      <p:graphicFrame>
        <p:nvGraphicFramePr>
          <p:cNvPr id="4" name="Tabell 3">
            <a:extLst>
              <a:ext uri="{FF2B5EF4-FFF2-40B4-BE49-F238E27FC236}">
                <a16:creationId xmlns:a16="http://schemas.microsoft.com/office/drawing/2014/main" id="{45A16E7D-83C7-4D85-93E9-6DA209A5D25C}"/>
              </a:ext>
            </a:extLst>
          </p:cNvPr>
          <p:cNvGraphicFramePr>
            <a:graphicFrameLocks noGrp="1"/>
          </p:cNvGraphicFramePr>
          <p:nvPr>
            <p:extLst>
              <p:ext uri="{D42A27DB-BD31-4B8C-83A1-F6EECF244321}">
                <p14:modId xmlns:p14="http://schemas.microsoft.com/office/powerpoint/2010/main" val="1767679974"/>
              </p:ext>
            </p:extLst>
          </p:nvPr>
        </p:nvGraphicFramePr>
        <p:xfrm>
          <a:off x="0" y="1549845"/>
          <a:ext cx="12192000" cy="4434401"/>
        </p:xfrm>
        <a:graphic>
          <a:graphicData uri="http://schemas.openxmlformats.org/drawingml/2006/table">
            <a:tbl>
              <a:tblPr firstRow="1" bandRow="1">
                <a:tableStyleId>{7DF18680-E054-41AD-8BC1-D1AEF772440D}</a:tableStyleId>
              </a:tblPr>
              <a:tblGrid>
                <a:gridCol w="3019926">
                  <a:extLst>
                    <a:ext uri="{9D8B030D-6E8A-4147-A177-3AD203B41FA5}">
                      <a16:colId xmlns:a16="http://schemas.microsoft.com/office/drawing/2014/main" val="3238051709"/>
                    </a:ext>
                  </a:extLst>
                </a:gridCol>
                <a:gridCol w="3080085">
                  <a:extLst>
                    <a:ext uri="{9D8B030D-6E8A-4147-A177-3AD203B41FA5}">
                      <a16:colId xmlns:a16="http://schemas.microsoft.com/office/drawing/2014/main" val="933921931"/>
                    </a:ext>
                  </a:extLst>
                </a:gridCol>
                <a:gridCol w="3007894">
                  <a:extLst>
                    <a:ext uri="{9D8B030D-6E8A-4147-A177-3AD203B41FA5}">
                      <a16:colId xmlns:a16="http://schemas.microsoft.com/office/drawing/2014/main" val="2282107460"/>
                    </a:ext>
                  </a:extLst>
                </a:gridCol>
                <a:gridCol w="1695930">
                  <a:extLst>
                    <a:ext uri="{9D8B030D-6E8A-4147-A177-3AD203B41FA5}">
                      <a16:colId xmlns:a16="http://schemas.microsoft.com/office/drawing/2014/main" val="3735543543"/>
                    </a:ext>
                  </a:extLst>
                </a:gridCol>
                <a:gridCol w="1388165">
                  <a:extLst>
                    <a:ext uri="{9D8B030D-6E8A-4147-A177-3AD203B41FA5}">
                      <a16:colId xmlns:a16="http://schemas.microsoft.com/office/drawing/2014/main" val="2843070113"/>
                    </a:ext>
                  </a:extLst>
                </a:gridCol>
              </a:tblGrid>
              <a:tr h="456773">
                <a:tc>
                  <a:txBody>
                    <a:bodyPr/>
                    <a:lstStyle/>
                    <a:p>
                      <a:r>
                        <a:rPr lang="sv-SE" sz="1600" dirty="0"/>
                        <a:t>Mål</a:t>
                      </a:r>
                    </a:p>
                  </a:txBody>
                  <a:tcPr>
                    <a:solidFill>
                      <a:srgbClr val="0E3847"/>
                    </a:solidFill>
                  </a:tcPr>
                </a:tc>
                <a:tc>
                  <a:txBody>
                    <a:bodyPr/>
                    <a:lstStyle/>
                    <a:p>
                      <a:r>
                        <a:rPr lang="sv-SE" sz="1600" dirty="0"/>
                        <a:t>Aktivitet</a:t>
                      </a:r>
                    </a:p>
                  </a:txBody>
                  <a:tcPr>
                    <a:solidFill>
                      <a:srgbClr val="0E3847"/>
                    </a:solidFill>
                  </a:tcPr>
                </a:tc>
                <a:tc>
                  <a:txBody>
                    <a:bodyPr/>
                    <a:lstStyle/>
                    <a:p>
                      <a:r>
                        <a:rPr lang="sv-SE" sz="1600" dirty="0"/>
                        <a:t>Rutin</a:t>
                      </a:r>
                    </a:p>
                  </a:txBody>
                  <a:tcPr>
                    <a:solidFill>
                      <a:srgbClr val="0E3847"/>
                    </a:solidFill>
                  </a:tcPr>
                </a:tc>
                <a:tc>
                  <a:txBody>
                    <a:bodyPr/>
                    <a:lstStyle/>
                    <a:p>
                      <a:r>
                        <a:rPr lang="sv-SE" sz="1600" dirty="0"/>
                        <a:t>Mätpunkt</a:t>
                      </a:r>
                    </a:p>
                  </a:txBody>
                  <a:tcPr>
                    <a:solidFill>
                      <a:srgbClr val="0E3847"/>
                    </a:solidFill>
                  </a:tcPr>
                </a:tc>
                <a:tc>
                  <a:txBody>
                    <a:bodyPr/>
                    <a:lstStyle/>
                    <a:p>
                      <a:r>
                        <a:rPr lang="sv-SE" sz="1600" dirty="0"/>
                        <a:t>Ansvarig</a:t>
                      </a:r>
                    </a:p>
                  </a:txBody>
                  <a:tcPr>
                    <a:solidFill>
                      <a:srgbClr val="0E3847"/>
                    </a:solidFill>
                  </a:tcPr>
                </a:tc>
                <a:extLst>
                  <a:ext uri="{0D108BD9-81ED-4DB2-BD59-A6C34878D82A}">
                    <a16:rowId xmlns:a16="http://schemas.microsoft.com/office/drawing/2014/main" val="1656419387"/>
                  </a:ext>
                </a:extLst>
              </a:tr>
              <a:tr h="974355">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sv-SE" sz="1600" b="1" kern="1200" dirty="0">
                          <a:solidFill>
                            <a:schemeClr val="dk1"/>
                          </a:solidFill>
                          <a:latin typeface="+mn-lt"/>
                          <a:ea typeface="+mn-ea"/>
                          <a:cs typeface="+mn-cs"/>
                        </a:rPr>
                        <a:t>Acceptans av olika spelnivåer </a:t>
                      </a:r>
                    </a:p>
                    <a:p>
                      <a:pPr marL="0" marR="0" lvl="0" indent="0" algn="l" defTabSz="457200" rtl="0" eaLnBrk="1" fontAlgn="auto" latinLnBrk="0" hangingPunct="1">
                        <a:lnSpc>
                          <a:spcPct val="100000"/>
                        </a:lnSpc>
                        <a:spcBef>
                          <a:spcPts val="0"/>
                        </a:spcBef>
                        <a:spcAft>
                          <a:spcPts val="0"/>
                        </a:spcAft>
                        <a:buClrTx/>
                        <a:buSzTx/>
                        <a:buFontTx/>
                        <a:buNone/>
                        <a:tabLst/>
                        <a:defRPr/>
                      </a:pPr>
                      <a:r>
                        <a:rPr lang="sv-SE" sz="1600" b="1" kern="1200" dirty="0">
                          <a:solidFill>
                            <a:schemeClr val="dk1"/>
                          </a:solidFill>
                          <a:latin typeface="+mn-lt"/>
                          <a:ea typeface="+mn-ea"/>
                          <a:cs typeface="+mn-cs"/>
                        </a:rPr>
                        <a:t>Långsamt spel har inte med handikapp att göra</a:t>
                      </a:r>
                    </a:p>
                  </a:txBody>
                  <a:tcPr/>
                </a:tc>
                <a:tc>
                  <a:txBody>
                    <a:bodyPr/>
                    <a:lstStyle/>
                    <a:p>
                      <a:pPr marL="171450" indent="-171450">
                        <a:buFont typeface="Arial" panose="020B0604020202020204" pitchFamily="34" charset="0"/>
                        <a:buChar char="•"/>
                      </a:pPr>
                      <a:r>
                        <a:rPr lang="sv-SE" sz="1200" dirty="0"/>
                        <a:t>Jobba med språket (jargong) och information</a:t>
                      </a:r>
                    </a:p>
                  </a:txBody>
                  <a:tcPr/>
                </a:tc>
                <a:tc>
                  <a:txBody>
                    <a:bodyPr/>
                    <a:lstStyle/>
                    <a:p>
                      <a:pPr marL="171450" marR="0" lvl="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sv-SE" sz="1200" dirty="0"/>
                        <a:t>Löpande information via klubbchefs- och ordförandebrev</a:t>
                      </a:r>
                    </a:p>
                  </a:txBody>
                  <a:tcPr/>
                </a:tc>
                <a:tc>
                  <a:txBody>
                    <a:bodyPr/>
                    <a:lstStyle/>
                    <a:p>
                      <a:pPr marL="171450" indent="-171450">
                        <a:buFont typeface="Arial" panose="020B0604020202020204" pitchFamily="34" charset="0"/>
                        <a:buChar char="•"/>
                      </a:pPr>
                      <a:r>
                        <a:rPr lang="sv-SE" sz="1200" dirty="0" err="1"/>
                        <a:t>Players</a:t>
                      </a:r>
                      <a:r>
                        <a:rPr lang="sv-SE" sz="1200" dirty="0"/>
                        <a:t> 1</a:t>
                      </a:r>
                    </a:p>
                  </a:txBody>
                  <a:tcPr/>
                </a:tc>
                <a:tc>
                  <a:txBody>
                    <a:bodyPr/>
                    <a:lstStyle/>
                    <a:p>
                      <a:r>
                        <a:rPr lang="sv-SE" sz="1200" dirty="0"/>
                        <a:t>Restaurangen</a:t>
                      </a:r>
                    </a:p>
                  </a:txBody>
                  <a:tcPr/>
                </a:tc>
                <a:extLst>
                  <a:ext uri="{0D108BD9-81ED-4DB2-BD59-A6C34878D82A}">
                    <a16:rowId xmlns:a16="http://schemas.microsoft.com/office/drawing/2014/main" val="2127593997"/>
                  </a:ext>
                </a:extLst>
              </a:tr>
              <a:tr h="970276">
                <a:tc>
                  <a:txBody>
                    <a:bodyPr/>
                    <a:lstStyle/>
                    <a:p>
                      <a:pPr marL="0" lvl="0" algn="l" defTabSz="457200" rtl="0" eaLnBrk="1" latinLnBrk="0" hangingPunct="1"/>
                      <a:r>
                        <a:rPr lang="sv-SE" sz="1600" b="1" kern="1200" dirty="0">
                          <a:solidFill>
                            <a:schemeClr val="dk1"/>
                          </a:solidFill>
                          <a:latin typeface="+mn-lt"/>
                          <a:ea typeface="+mn-ea"/>
                          <a:cs typeface="+mn-cs"/>
                        </a:rPr>
                        <a:t>Trevligt bemötande av den ”udda” personen i bollen</a:t>
                      </a:r>
                    </a:p>
                  </a:txBody>
                  <a:tcPr/>
                </a:tc>
                <a:tc>
                  <a:txBody>
                    <a:bodyPr/>
                    <a:lstStyle/>
                    <a:p>
                      <a:pPr marL="171450" lvl="0" indent="-171450">
                        <a:buFont typeface="Arial" panose="020B0604020202020204" pitchFamily="34" charset="0"/>
                        <a:buChar char="•"/>
                      </a:pPr>
                      <a:r>
                        <a:rPr lang="sv-SE" sz="1200" dirty="0"/>
                        <a:t>Golfvett i utbildningen</a:t>
                      </a:r>
                    </a:p>
                    <a:p>
                      <a:pPr marL="171450" lvl="0" indent="-171450">
                        <a:buFont typeface="Arial" panose="020B0604020202020204" pitchFamily="34" charset="0"/>
                        <a:buChar char="•"/>
                      </a:pPr>
                      <a:r>
                        <a:rPr lang="sv-SE" sz="1200" dirty="0"/>
                        <a:t>Påminnelse i utskick</a:t>
                      </a:r>
                    </a:p>
                    <a:p>
                      <a:pPr marL="171450" lvl="0" indent="-171450">
                        <a:buFont typeface="Arial" panose="020B0604020202020204" pitchFamily="34" charset="0"/>
                        <a:buChar char="•"/>
                      </a:pPr>
                      <a:r>
                        <a:rPr lang="sv-SE" sz="1200" dirty="0"/>
                        <a:t>Arbeta med golfkultur</a:t>
                      </a:r>
                    </a:p>
                  </a:txBody>
                  <a:tcPr/>
                </a:tc>
                <a:tc>
                  <a:txBody>
                    <a:bodyPr/>
                    <a:lstStyle/>
                    <a:p>
                      <a:pPr marL="171450" indent="-171450">
                        <a:buFont typeface="Arial" panose="020B0604020202020204" pitchFamily="34" charset="0"/>
                        <a:buChar char="•"/>
                      </a:pPr>
                      <a:r>
                        <a:rPr lang="sv-SE" sz="1200" dirty="0"/>
                        <a:t>Utgivningsplan </a:t>
                      </a:r>
                    </a:p>
                  </a:txBody>
                  <a:tcPr/>
                </a:tc>
                <a:tc>
                  <a:txBody>
                    <a:bodyPr/>
                    <a:lstStyle/>
                    <a:p>
                      <a:pPr marL="171450" indent="-171450">
                        <a:buFont typeface="Arial" panose="020B0604020202020204" pitchFamily="34" charset="0"/>
                        <a:buChar char="•"/>
                      </a:pPr>
                      <a:r>
                        <a:rPr lang="sv-SE" sz="1200" dirty="0" err="1"/>
                        <a:t>Players</a:t>
                      </a:r>
                      <a:r>
                        <a:rPr lang="sv-SE" sz="1200" dirty="0"/>
                        <a:t> 1</a:t>
                      </a:r>
                    </a:p>
                  </a:txBody>
                  <a:tcPr/>
                </a:tc>
                <a:tc>
                  <a:txBody>
                    <a:bodyPr/>
                    <a:lstStyle/>
                    <a:p>
                      <a:r>
                        <a:rPr lang="sv-SE" sz="1200" dirty="0"/>
                        <a:t>Alla/</a:t>
                      </a:r>
                      <a:r>
                        <a:rPr lang="sv-SE" sz="1200" dirty="0" err="1"/>
                        <a:t>Medlemskommitten</a:t>
                      </a:r>
                      <a:endParaRPr lang="sv-SE" sz="1200" dirty="0"/>
                    </a:p>
                  </a:txBody>
                  <a:tcPr/>
                </a:tc>
                <a:extLst>
                  <a:ext uri="{0D108BD9-81ED-4DB2-BD59-A6C34878D82A}">
                    <a16:rowId xmlns:a16="http://schemas.microsoft.com/office/drawing/2014/main" val="1890693894"/>
                  </a:ext>
                </a:extLst>
              </a:tr>
              <a:tr h="970276">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sv-SE" sz="1600" b="1" i="0" u="none" strike="noStrike" kern="1200" cap="none" spc="0" normalizeH="0" baseline="0" noProof="0" dirty="0" err="1">
                          <a:ln>
                            <a:noFill/>
                          </a:ln>
                          <a:solidFill>
                            <a:prstClr val="black"/>
                          </a:solidFill>
                          <a:effectLst/>
                          <a:uLnTx/>
                          <a:uFillTx/>
                          <a:latin typeface="+mn-lt"/>
                          <a:ea typeface="+mn-ea"/>
                          <a:cs typeface="+mn-cs"/>
                        </a:rPr>
                        <a:t>Låneset</a:t>
                      </a:r>
                      <a:r>
                        <a:rPr kumimoji="0" lang="sv-SE" sz="1600" b="1" i="0" u="none" strike="noStrike" kern="1200" cap="none" spc="0" normalizeH="0" baseline="0" noProof="0" dirty="0">
                          <a:ln>
                            <a:noFill/>
                          </a:ln>
                          <a:solidFill>
                            <a:prstClr val="black"/>
                          </a:solidFill>
                          <a:effectLst/>
                          <a:uLnTx/>
                          <a:uFillTx/>
                          <a:latin typeface="+mn-lt"/>
                          <a:ea typeface="+mn-ea"/>
                          <a:cs typeface="+mn-cs"/>
                        </a:rPr>
                        <a:t> för både kvinnor och män, samt höger och vänsterspelare</a:t>
                      </a:r>
                    </a:p>
                  </a:txBody>
                  <a:tcPr/>
                </a:tc>
                <a:tc>
                  <a:txBody>
                    <a:bodyPr/>
                    <a:lstStyle/>
                    <a:p>
                      <a:pPr marL="171450" indent="-171450">
                        <a:buFont typeface="Arial" panose="020B0604020202020204" pitchFamily="34" charset="0"/>
                        <a:buChar char="•"/>
                      </a:pPr>
                      <a:r>
                        <a:rPr lang="sv-SE" sz="1200" dirty="0"/>
                        <a:t>Be medlemmar skänka gamla set</a:t>
                      </a:r>
                    </a:p>
                  </a:txBody>
                  <a:tcPr/>
                </a:tc>
                <a:tc>
                  <a:txBody>
                    <a:bodyPr/>
                    <a:lstStyle/>
                    <a:p>
                      <a:pPr marL="171450" indent="-171450">
                        <a:buFont typeface="Arial" panose="020B0604020202020204" pitchFamily="34" charset="0"/>
                        <a:buChar char="•"/>
                      </a:pPr>
                      <a:r>
                        <a:rPr lang="sv-SE" sz="1200" dirty="0"/>
                        <a:t>Inventering inför varje säsong</a:t>
                      </a:r>
                    </a:p>
                    <a:p>
                      <a:pPr marL="171450" indent="-171450">
                        <a:buFont typeface="Arial" panose="020B0604020202020204" pitchFamily="34" charset="0"/>
                        <a:buChar char="•"/>
                      </a:pPr>
                      <a:r>
                        <a:rPr lang="sv-SE" sz="1200" dirty="0"/>
                        <a:t>Skick o standard på </a:t>
                      </a:r>
                      <a:r>
                        <a:rPr lang="sv-SE" sz="1200" dirty="0" err="1"/>
                        <a:t>uthyrningsset</a:t>
                      </a:r>
                      <a:endParaRPr lang="sv-SE" sz="1200" dirty="0"/>
                    </a:p>
                  </a:txBody>
                  <a:tcPr/>
                </a:tc>
                <a:tc>
                  <a:txBody>
                    <a:bodyPr/>
                    <a:lstStyle/>
                    <a:p>
                      <a:endParaRPr lang="sv-SE" sz="1200"/>
                    </a:p>
                  </a:txBody>
                  <a:tcPr/>
                </a:tc>
                <a:tc>
                  <a:txBody>
                    <a:bodyPr/>
                    <a:lstStyle/>
                    <a:p>
                      <a:r>
                        <a:rPr lang="sv-SE" sz="1200" dirty="0"/>
                        <a:t>Fredrik</a:t>
                      </a:r>
                    </a:p>
                  </a:txBody>
                  <a:tcPr/>
                </a:tc>
                <a:extLst>
                  <a:ext uri="{0D108BD9-81ED-4DB2-BD59-A6C34878D82A}">
                    <a16:rowId xmlns:a16="http://schemas.microsoft.com/office/drawing/2014/main" val="265430320"/>
                  </a:ext>
                </a:extLst>
              </a:tr>
              <a:tr h="970276">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lang="sv-SE" sz="1600" b="1" kern="1200" dirty="0">
                        <a:solidFill>
                          <a:schemeClr val="dk1"/>
                        </a:solidFill>
                        <a:latin typeface="+mn-lt"/>
                        <a:ea typeface="+mn-ea"/>
                        <a:cs typeface="+mn-cs"/>
                      </a:endParaRPr>
                    </a:p>
                  </a:txBody>
                  <a:tcPr/>
                </a:tc>
                <a:tc>
                  <a:txBody>
                    <a:bodyPr/>
                    <a:lstStyle/>
                    <a:p>
                      <a:pPr marL="171450" indent="-171450">
                        <a:buFont typeface="Arial" panose="020B0604020202020204" pitchFamily="34" charset="0"/>
                        <a:buChar char="•"/>
                      </a:pPr>
                      <a:endParaRPr lang="sv-SE" sz="1200" dirty="0"/>
                    </a:p>
                  </a:txBody>
                  <a:tcPr/>
                </a:tc>
                <a:tc>
                  <a:txBody>
                    <a:bodyPr/>
                    <a:lstStyle/>
                    <a:p>
                      <a:endParaRPr lang="sv-SE" sz="1200" dirty="0"/>
                    </a:p>
                  </a:txBody>
                  <a:tcPr/>
                </a:tc>
                <a:tc>
                  <a:txBody>
                    <a:bodyPr/>
                    <a:lstStyle/>
                    <a:p>
                      <a:pPr marL="171450" indent="-171450">
                        <a:buFont typeface="Arial" panose="020B0604020202020204" pitchFamily="34" charset="0"/>
                        <a:buChar char="•"/>
                      </a:pPr>
                      <a:endParaRPr lang="sv-SE" sz="1200" dirty="0"/>
                    </a:p>
                  </a:txBody>
                  <a:tcPr/>
                </a:tc>
                <a:tc>
                  <a:txBody>
                    <a:bodyPr/>
                    <a:lstStyle/>
                    <a:p>
                      <a:endParaRPr lang="sv-SE" sz="1200" dirty="0"/>
                    </a:p>
                  </a:txBody>
                  <a:tcPr/>
                </a:tc>
                <a:extLst>
                  <a:ext uri="{0D108BD9-81ED-4DB2-BD59-A6C34878D82A}">
                    <a16:rowId xmlns:a16="http://schemas.microsoft.com/office/drawing/2014/main" val="3425301579"/>
                  </a:ext>
                </a:extLst>
              </a:tr>
            </a:tbl>
          </a:graphicData>
        </a:graphic>
      </p:graphicFrame>
    </p:spTree>
    <p:extLst>
      <p:ext uri="{BB962C8B-B14F-4D97-AF65-F5344CB8AC3E}">
        <p14:creationId xmlns:p14="http://schemas.microsoft.com/office/powerpoint/2010/main" val="1638904181"/>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Jon">
  <a:themeElements>
    <a:clrScheme name="Jon">
      <a:dk1>
        <a:sysClr val="windowText" lastClr="000000"/>
      </a:dk1>
      <a:lt1>
        <a:sysClr val="window" lastClr="FFFFFF"/>
      </a:lt1>
      <a:dk2>
        <a:srgbClr val="1E5155"/>
      </a:dk2>
      <a:lt2>
        <a:srgbClr val="EBEBEB"/>
      </a:lt2>
      <a:accent1>
        <a:srgbClr val="B01513"/>
      </a:accent1>
      <a:accent2>
        <a:srgbClr val="EA6312"/>
      </a:accent2>
      <a:accent3>
        <a:srgbClr val="E6B729"/>
      </a:accent3>
      <a:accent4>
        <a:srgbClr val="6AAC90"/>
      </a:accent4>
      <a:accent5>
        <a:srgbClr val="54849A"/>
      </a:accent5>
      <a:accent6>
        <a:srgbClr val="9E5E9B"/>
      </a:accent6>
      <a:hlink>
        <a:srgbClr val="58C1BA"/>
      </a:hlink>
      <a:folHlink>
        <a:srgbClr val="9DFFCB"/>
      </a:folHlink>
    </a:clrScheme>
    <a:fontScheme name="Jon">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Jon">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7000"/>
                <a:hueMod val="88000"/>
                <a:satMod val="130000"/>
                <a:lumMod val="124000"/>
              </a:schemeClr>
            </a:gs>
            <a:gs pos="100000">
              <a:schemeClr val="phClr">
                <a:tint val="96000"/>
                <a:shade val="88000"/>
                <a:hueMod val="108000"/>
                <a:satMod val="164000"/>
                <a:lumMod val="76000"/>
              </a:schemeClr>
            </a:gs>
          </a:gsLst>
          <a:path path="circle">
            <a:fillToRect l="45000" t="65000" r="125000" b="100000"/>
          </a:path>
        </a:gradFill>
        <a:blipFill rotWithShape="1">
          <a:blip xmlns:r="http://schemas.openxmlformats.org/officeDocument/2006/relationships" r:embed="rId1">
            <a:duotone>
              <a:schemeClr val="phClr">
                <a:shade val="69000"/>
                <a:hueMod val="108000"/>
                <a:satMod val="164000"/>
                <a:lumMod val="74000"/>
              </a:schemeClr>
              <a:schemeClr val="phClr">
                <a:tint val="96000"/>
                <a:hueMod val="88000"/>
                <a:satMod val="140000"/>
                <a:lumMod val="132000"/>
              </a:schemeClr>
            </a:duotone>
          </a:blip>
          <a:stretch/>
        </a:blipFill>
      </a:bgFillStyleLst>
    </a:fmtScheme>
  </a:themeElements>
  <a:objectDefaults/>
  <a:extraClrSchemeLst/>
  <a:extLst>
    <a:ext uri="{05A4C25C-085E-4340-85A3-A5531E510DB2}">
      <thm15:themeFamily xmlns:thm15="http://schemas.microsoft.com/office/thememl/2012/main" name="Ion" id="{B8441ADB-2E43-4AF7-B97A-BD870242C6A8}" vid="{292E63A9-BB86-4E3D-B92A-7223C6510D2E}"/>
    </a:ext>
  </a:extLst>
</a:theme>
</file>

<file path=ppt/theme/theme2.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TM03457475[[fn=Bildruta]]</Template>
  <TotalTime>7980</TotalTime>
  <Words>1398</Words>
  <Application>Microsoft Office PowerPoint</Application>
  <PresentationFormat>Bredbild</PresentationFormat>
  <Paragraphs>187</Paragraphs>
  <Slides>11</Slides>
  <Notes>3</Notes>
  <HiddenSlides>0</HiddenSlides>
  <MMClips>0</MMClips>
  <ScaleCrop>false</ScaleCrop>
  <HeadingPairs>
    <vt:vector size="6" baseType="variant">
      <vt:variant>
        <vt:lpstr>Använt teckensnitt</vt:lpstr>
      </vt:variant>
      <vt:variant>
        <vt:i4>4</vt:i4>
      </vt:variant>
      <vt:variant>
        <vt:lpstr>Tema</vt:lpstr>
      </vt:variant>
      <vt:variant>
        <vt:i4>1</vt:i4>
      </vt:variant>
      <vt:variant>
        <vt:lpstr>Bildrubriker</vt:lpstr>
      </vt:variant>
      <vt:variant>
        <vt:i4>11</vt:i4>
      </vt:variant>
    </vt:vector>
  </HeadingPairs>
  <TitlesOfParts>
    <vt:vector size="16" baseType="lpstr">
      <vt:lpstr>Arial</vt:lpstr>
      <vt:lpstr>Calibri</vt:lpstr>
      <vt:lpstr>Century Gothic</vt:lpstr>
      <vt:lpstr>Wingdings 3</vt:lpstr>
      <vt:lpstr>Jon</vt:lpstr>
      <vt:lpstr>Handlingsplan  Vision 50/50 Vreta Kloster GK 2023–2025   Beslutad 2023-09-11 </vt:lpstr>
      <vt:lpstr>Inledning</vt:lpstr>
      <vt:lpstr>PowerPoint-presentation</vt:lpstr>
      <vt:lpstr>PowerPoint-presentation</vt:lpstr>
      <vt:lpstr>PowerPoint-presentation</vt:lpstr>
      <vt:lpstr>Fyra arenor</vt:lpstr>
      <vt:lpstr>Styrelserummet</vt:lpstr>
      <vt:lpstr>Golfbanan</vt:lpstr>
      <vt:lpstr>Anläggningen</vt:lpstr>
      <vt:lpstr>Anställda</vt:lpstr>
      <vt:lpstr>Förklaring</vt:lpstr>
    </vt:vector>
  </TitlesOfParts>
  <Company>Strateg</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PowerPoint-presentation</dc:title>
  <dc:creator>Annica Lundström</dc:creator>
  <cp:lastModifiedBy>Bo Carlsson</cp:lastModifiedBy>
  <cp:revision>239</cp:revision>
  <cp:lastPrinted>2016-10-24T06:51:37Z</cp:lastPrinted>
  <dcterms:created xsi:type="dcterms:W3CDTF">2016-10-13T12:14:11Z</dcterms:created>
  <dcterms:modified xsi:type="dcterms:W3CDTF">2023-09-25T15:15:56Z</dcterms:modified>
</cp:coreProperties>
</file>